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8" r:id="rId5"/>
    <p:sldId id="272" r:id="rId6"/>
    <p:sldId id="273" r:id="rId7"/>
    <p:sldId id="270" r:id="rId8"/>
    <p:sldId id="282" r:id="rId9"/>
    <p:sldId id="276" r:id="rId10"/>
    <p:sldId id="277" r:id="rId11"/>
    <p:sldId id="278" r:id="rId12"/>
    <p:sldId id="275" r:id="rId13"/>
    <p:sldId id="266" r:id="rId14"/>
    <p:sldId id="281" r:id="rId15"/>
    <p:sldId id="280" r:id="rId16"/>
    <p:sldId id="279" r:id="rId17"/>
    <p:sldId id="269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1" y="451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3D57FB1E-319F-457A-B6A9-DDBDCAE76C96}" type="datetime1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28315AF4-FADC-4459-9591-C863BFB1F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03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 추가될 기능과 연관되는 기능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15AF4-FADC-4459-9591-C863BFB1FE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2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체 번역을 안 넣은 이유</a:t>
            </a:r>
            <a:r>
              <a:rPr lang="en-US" altLang="ko-KR" dirty="0"/>
              <a:t>- </a:t>
            </a:r>
            <a:r>
              <a:rPr lang="ko-KR" altLang="en-US" dirty="0"/>
              <a:t>원본의 레이아웃의 형태를 살려서 </a:t>
            </a:r>
            <a:r>
              <a:rPr lang="en-US" altLang="ko-KR" dirty="0"/>
              <a:t>pdf </a:t>
            </a:r>
            <a:r>
              <a:rPr lang="ko-KR" altLang="en-US" dirty="0"/>
              <a:t>로 만들기 힘듦</a:t>
            </a:r>
            <a:r>
              <a:rPr lang="en-US" altLang="ko-KR" dirty="0"/>
              <a:t>- </a:t>
            </a:r>
            <a:r>
              <a:rPr lang="ko-KR" altLang="en-US" dirty="0"/>
              <a:t>원본과 번역본을 </a:t>
            </a:r>
            <a:r>
              <a:rPr lang="ko-KR" altLang="en-US" dirty="0" err="1"/>
              <a:t>왔다갔다</a:t>
            </a:r>
            <a:r>
              <a:rPr lang="ko-KR" altLang="en-US" dirty="0"/>
              <a:t> 보기 힘듦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15AF4-FADC-4459-9591-C863BFB1FE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60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9.png"/><Relationship Id="rId5" Type="http://schemas.openxmlformats.org/officeDocument/2006/relationships/image" Target="../media/image28.pn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-965200" y="2108200"/>
            <a:ext cx="11709400" cy="9639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934200" y="5530850"/>
            <a:ext cx="102108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ko-KR" altLang="en-US" sz="4000" b="0" i="0" u="none" strike="noStrike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/>
                <a:ea typeface="Gmarket Sans Bold"/>
              </a:rPr>
              <a:t>학습자를 위한 </a:t>
            </a:r>
            <a:r>
              <a:rPr lang="en-US" altLang="ko-KR" sz="4000" b="0" i="0" u="none" strike="noStrike" spc="-300" dirty="0">
                <a:solidFill>
                  <a:schemeClr val="accent2"/>
                </a:solidFill>
                <a:latin typeface="Gmarket Sans Bold"/>
                <a:ea typeface="Gmarket Sans Bold"/>
              </a:rPr>
              <a:t>AI </a:t>
            </a:r>
            <a:r>
              <a:rPr lang="ko-KR" altLang="en-US" sz="4000" b="0" i="0" u="none" strike="noStrike" spc="-300" dirty="0">
                <a:solidFill>
                  <a:schemeClr val="accent2"/>
                </a:solidFill>
                <a:latin typeface="Gmarket Sans Bold"/>
                <a:ea typeface="Gmarket Sans Bold"/>
              </a:rPr>
              <a:t>기반 논문 분석 지원 </a:t>
            </a:r>
            <a:r>
              <a:rPr lang="ko-KR" altLang="en-US" sz="4000" b="0" i="0" u="none" strike="noStrike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/>
                <a:ea typeface="Gmarket Sans Bold"/>
              </a:rPr>
              <a:t>웹서비스</a:t>
            </a:r>
            <a:endParaRPr lang="en-US" sz="4000" b="0" i="0" u="none" strike="noStrike" spc="-300" dirty="0">
              <a:solidFill>
                <a:schemeClr val="tx1">
                  <a:lumMod val="85000"/>
                  <a:lumOff val="15000"/>
                </a:schemeClr>
              </a:solidFill>
              <a:latin typeface="Gmarket Sans Bold"/>
              <a:ea typeface="Gmarket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97200" y="8877300"/>
            <a:ext cx="39243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5000"/>
              </a:lnSpc>
            </a:pPr>
            <a:r>
              <a:rPr lang="en-US" sz="2400" b="0" i="0" u="none" strike="noStrike" spc="-200" dirty="0">
                <a:solidFill>
                  <a:srgbClr val="1C2F69"/>
                </a:solidFill>
                <a:ea typeface="Gmarket Sans Bold"/>
              </a:rPr>
              <a:t>20197128 </a:t>
            </a:r>
            <a:r>
              <a:rPr lang="ko-KR" altLang="en-US" sz="2400" b="0" i="0" u="none" strike="noStrike" spc="-200" dirty="0">
                <a:solidFill>
                  <a:srgbClr val="1C2F69"/>
                </a:solidFill>
                <a:ea typeface="Gmarket Sans Bold"/>
              </a:rPr>
              <a:t>이영호</a:t>
            </a:r>
            <a:endParaRPr lang="en-US" altLang="ko-KR" sz="2400" b="0" i="0" u="none" strike="noStrike" spc="-200" dirty="0">
              <a:solidFill>
                <a:srgbClr val="1C2F69"/>
              </a:solidFill>
              <a:ea typeface="Gmarket Sans Bold"/>
            </a:endParaRPr>
          </a:p>
          <a:p>
            <a:pPr lvl="0" algn="l">
              <a:lnSpc>
                <a:spcPct val="155000"/>
              </a:lnSpc>
            </a:pPr>
            <a:r>
              <a:rPr lang="en-US" sz="2400" spc="-200" dirty="0">
                <a:solidFill>
                  <a:srgbClr val="1C2F69"/>
                </a:solidFill>
                <a:ea typeface="Gmarket Sans Bold"/>
              </a:rPr>
              <a:t>20181597 </a:t>
            </a:r>
            <a:r>
              <a:rPr lang="ko-KR" altLang="en-US" sz="2400" spc="-200" dirty="0">
                <a:solidFill>
                  <a:srgbClr val="1C2F69"/>
                </a:solidFill>
                <a:ea typeface="Gmarket Sans Bold"/>
              </a:rPr>
              <a:t>이태윤</a:t>
            </a:r>
            <a:endParaRPr lang="en-US" altLang="ko-KR" sz="2400" spc="-200" dirty="0">
              <a:solidFill>
                <a:srgbClr val="1C2F69"/>
              </a:solidFill>
              <a:ea typeface="Gmarket Sans Bold"/>
            </a:endParaRPr>
          </a:p>
          <a:p>
            <a:pPr lvl="0" algn="l">
              <a:lnSpc>
                <a:spcPct val="155000"/>
              </a:lnSpc>
            </a:pPr>
            <a:r>
              <a:rPr lang="en-US" sz="2400" b="0" i="0" u="none" strike="noStrike" spc="-200" dirty="0">
                <a:solidFill>
                  <a:srgbClr val="1C2F69"/>
                </a:solidFill>
                <a:ea typeface="Gmarket Sans Bold"/>
              </a:rPr>
              <a:t>20217134 </a:t>
            </a:r>
            <a:r>
              <a:rPr lang="ko-KR" altLang="en-US" sz="2400" b="0" i="0" u="none" strike="noStrike" spc="-200" dirty="0">
                <a:solidFill>
                  <a:srgbClr val="1C2F69"/>
                </a:solidFill>
                <a:ea typeface="Gmarket Sans Bold"/>
              </a:rPr>
              <a:t>박민이</a:t>
            </a:r>
            <a:endParaRPr lang="en-US" sz="2400" b="0" i="0" u="none" strike="noStrike" spc="-200" dirty="0">
              <a:solidFill>
                <a:srgbClr val="1C2F69"/>
              </a:solidFill>
              <a:ea typeface="Gmarket Sans 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EDB793-6291-8508-5997-CBABBD2E3002}"/>
              </a:ext>
            </a:extLst>
          </p:cNvPr>
          <p:cNvGrpSpPr/>
          <p:nvPr/>
        </p:nvGrpSpPr>
        <p:grpSpPr>
          <a:xfrm>
            <a:off x="14249400" y="8811986"/>
            <a:ext cx="990600" cy="990600"/>
            <a:chOff x="12128500" y="8877300"/>
            <a:chExt cx="990600" cy="9906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28500" y="8877300"/>
              <a:ext cx="990600" cy="9906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38050" y="9067800"/>
              <a:ext cx="571500" cy="609600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5811157"/>
            <a:ext cx="3835400" cy="49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BF550-57D1-A500-3C69-BD00724B13B0}"/>
              </a:ext>
            </a:extLst>
          </p:cNvPr>
          <p:cNvSpPr txBox="1"/>
          <p:nvPr/>
        </p:nvSpPr>
        <p:spPr>
          <a:xfrm>
            <a:off x="7162800" y="3229392"/>
            <a:ext cx="111252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rgbClr val="518C86"/>
                </a:solidFill>
                <a:latin typeface="Gmarket Sans Bold"/>
              </a:rPr>
              <a:t>AI-based paper analysis support </a:t>
            </a:r>
            <a:r>
              <a:rPr lang="en-US" altLang="ko-KR" sz="6600" dirty="0">
                <a:solidFill>
                  <a:srgbClr val="1C2F69"/>
                </a:solidFill>
                <a:latin typeface="Gmarket Sans Bold"/>
              </a:rPr>
              <a:t>web service for learner</a:t>
            </a:r>
            <a:endParaRPr lang="ko-KR" altLang="en-US" sz="6600" dirty="0">
              <a:solidFill>
                <a:srgbClr val="1C2F69"/>
              </a:solidFill>
              <a:latin typeface="Gmarket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주요 기능 및 설명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81000"/>
            <a:ext cx="863600" cy="102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850900"/>
            <a:ext cx="48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1100" y="838200"/>
            <a:ext cx="271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en-US" sz="1600" b="0" i="0" u="none" strike="noStrike" spc="-100">
                <a:solidFill>
                  <a:srgbClr val="FFFFFF">
                    <a:alpha val="47843"/>
                  </a:srgbClr>
                </a:solidFill>
                <a:latin typeface="Gmarket Sans Bold"/>
              </a:rPr>
              <a:t>Education Presentation</a:t>
            </a:r>
          </a:p>
        </p:txBody>
      </p:sp>
      <p:sp>
        <p:nvSpPr>
          <p:cNvPr id="11" name="파일 서버 : 원본 및 변환 파일 저장">
            <a:extLst>
              <a:ext uri="{FF2B5EF4-FFF2-40B4-BE49-F238E27FC236}">
                <a16:creationId xmlns:a16="http://schemas.microsoft.com/office/drawing/2014/main" id="{47F8DCC9-E260-6906-2799-112E621FDCF2}"/>
              </a:ext>
            </a:extLst>
          </p:cNvPr>
          <p:cNvSpPr txBox="1"/>
          <p:nvPr/>
        </p:nvSpPr>
        <p:spPr>
          <a:xfrm>
            <a:off x="1205535" y="1683971"/>
            <a:ext cx="225959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/>
            </a:pPr>
            <a:r>
              <a:rPr lang="en-US" dirty="0"/>
              <a:t>2) </a:t>
            </a:r>
            <a:r>
              <a:rPr lang="ko-KR" altLang="en-US" dirty="0"/>
              <a:t>실시간 번역</a:t>
            </a:r>
            <a:endParaRPr dirty="0"/>
          </a:p>
        </p:txBody>
      </p:sp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61D43B1-EFA4-5E91-2CCE-D1D96652C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5" y="3619421"/>
            <a:ext cx="9182572" cy="4165814"/>
          </a:xfrm>
          <a:prstGeom prst="rect">
            <a:avLst/>
          </a:prstGeom>
        </p:spPr>
      </p:pic>
      <p:pic>
        <p:nvPicPr>
          <p:cNvPr id="15" name="그림 1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F3EF6124-791C-C26D-AF75-46BA31F015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9"/>
          <a:stretch/>
        </p:blipFill>
        <p:spPr>
          <a:xfrm>
            <a:off x="12003581" y="4178249"/>
            <a:ext cx="5448494" cy="304815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1E49B63-7F33-E19C-0382-6FCDBDE47A3D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10018497" y="5702328"/>
            <a:ext cx="19850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0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EBF2C3-8B2D-94BD-9787-627B3312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733715"/>
            <a:ext cx="6112741" cy="2819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B572DF-91C5-BFA1-9B7C-508AFB03C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65FA9-9001-34D4-A91D-A1B1DCD8A942}"/>
              </a:ext>
            </a:extLst>
          </p:cNvPr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주요 기능 및 설명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A06C5-0BDA-9A5A-F736-A886926C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81000"/>
            <a:ext cx="863600" cy="102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42F16-20D5-6EFA-3614-709BB35CEAB6}"/>
              </a:ext>
            </a:extLst>
          </p:cNvPr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4B09B-2263-0DA1-9656-ABB1507DBC55}"/>
              </a:ext>
            </a:extLst>
          </p:cNvPr>
          <p:cNvSpPr txBox="1"/>
          <p:nvPr/>
        </p:nvSpPr>
        <p:spPr>
          <a:xfrm>
            <a:off x="596900" y="850900"/>
            <a:ext cx="48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6E5B0-D404-29B8-9469-F9311E08CA77}"/>
              </a:ext>
            </a:extLst>
          </p:cNvPr>
          <p:cNvSpPr txBox="1"/>
          <p:nvPr/>
        </p:nvSpPr>
        <p:spPr>
          <a:xfrm>
            <a:off x="15151100" y="838200"/>
            <a:ext cx="271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en-US" sz="1600" b="0" i="0" u="none" strike="noStrike" spc="-100">
                <a:solidFill>
                  <a:srgbClr val="FFFFFF">
                    <a:alpha val="47843"/>
                  </a:srgbClr>
                </a:solidFill>
                <a:latin typeface="Gmarket Sans Bold"/>
              </a:rPr>
              <a:t>Education Presentation</a:t>
            </a:r>
          </a:p>
        </p:txBody>
      </p:sp>
      <p:sp>
        <p:nvSpPr>
          <p:cNvPr id="10" name="파일 서버 : 원본 및 변환 파일 저장">
            <a:extLst>
              <a:ext uri="{FF2B5EF4-FFF2-40B4-BE49-F238E27FC236}">
                <a16:creationId xmlns:a16="http://schemas.microsoft.com/office/drawing/2014/main" id="{0EB71299-5669-4D76-56AD-66F31056ED83}"/>
              </a:ext>
            </a:extLst>
          </p:cNvPr>
          <p:cNvSpPr txBox="1"/>
          <p:nvPr/>
        </p:nvSpPr>
        <p:spPr>
          <a:xfrm>
            <a:off x="1205535" y="1683971"/>
            <a:ext cx="2096085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/>
            </a:pPr>
            <a:r>
              <a:rPr lang="en-US" dirty="0"/>
              <a:t>3)</a:t>
            </a:r>
            <a:r>
              <a:rPr lang="ko-KR" altLang="en-US" dirty="0"/>
              <a:t> 논문 요약</a:t>
            </a:r>
            <a:r>
              <a:rPr dirty="0"/>
              <a:t>	  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C4EDA4E3-E4C8-B41B-9D50-84B83B1B1FF1}"/>
              </a:ext>
            </a:extLst>
          </p:cNvPr>
          <p:cNvSpPr txBox="1"/>
          <p:nvPr/>
        </p:nvSpPr>
        <p:spPr>
          <a:xfrm>
            <a:off x="11201400" y="3556000"/>
            <a:ext cx="5321300" cy="480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5000"/>
              </a:lnSpc>
            </a:pPr>
            <a:endParaRPr lang="en-US" sz="2500" b="0" i="0" u="none" strike="noStrike" spc="-100" dirty="0">
              <a:solidFill>
                <a:srgbClr val="1C2F69"/>
              </a:solidFill>
              <a:ea typeface="Gmarket Sans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86C16-C3E7-4CAB-84CC-175B13A6B308}"/>
              </a:ext>
            </a:extLst>
          </p:cNvPr>
          <p:cNvSpPr txBox="1"/>
          <p:nvPr/>
        </p:nvSpPr>
        <p:spPr>
          <a:xfrm>
            <a:off x="7924800" y="5920510"/>
            <a:ext cx="9296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For the two sub-system alloys, it is found that the enthalpy of mixing for HEAs in the presence of Mo-Ta binaries, namely Mo-Ta-V-W, is signiﬁcantly lower not only than the those for the Mo-Nb-V-W where Ta element is absent, but also in a comparison with quinary Mo-Nb-Ta-V-W system.</a:t>
            </a:r>
          </a:p>
          <a:p>
            <a:r>
              <a:rPr lang="en-US" altLang="ko-KR" sz="1600" dirty="0"/>
              <a:t>In order to cross-</a:t>
            </a:r>
            <a:r>
              <a:rPr lang="en-US" altLang="ko-KR" sz="1600" dirty="0" err="1"/>
              <a:t>checkthe</a:t>
            </a:r>
            <a:r>
              <a:rPr lang="en-US" altLang="ko-KR" sz="1600" dirty="0"/>
              <a:t> consistency of SRO expressions for the ﬁve component system, in particular the </a:t>
            </a:r>
            <a:r>
              <a:rPr lang="en-US" altLang="ko-KR" sz="1600" dirty="0" err="1"/>
              <a:t>competi</a:t>
            </a:r>
            <a:r>
              <a:rPr lang="en-US" altLang="ko-KR" sz="1600" dirty="0"/>
              <a:t>- </a:t>
            </a:r>
            <a:r>
              <a:rPr lang="en-US" altLang="ko-KR" sz="1600" dirty="0" err="1"/>
              <a:t>tion</a:t>
            </a:r>
            <a:r>
              <a:rPr lang="en-US" altLang="ko-KR" sz="1600" dirty="0"/>
              <a:t> between transition metal elements Nb and Ta from group V in the quinary Mo-Nb-Ta-V-W, the SRO parameters for the equimolar and quaternary sub-systems Mo-Ta-V-W and Mo -Nb-V-W are calculated and depicted in Fig.4 and Fig.5, respectively.</a:t>
            </a:r>
          </a:p>
          <a:p>
            <a:r>
              <a:rPr lang="en-US" altLang="ko-KR" sz="1600" dirty="0"/>
              <a:t>For all t he three considered HEAs, the chemical SRO parameter for W and V pair is also predicted to be strongly negative a </a:t>
            </a:r>
            <a:r>
              <a:rPr lang="en-US" altLang="ko-KR" sz="1600" dirty="0" err="1"/>
              <a:t>nd</a:t>
            </a:r>
            <a:r>
              <a:rPr lang="en-US" altLang="ko-KR" sz="1600" dirty="0"/>
              <a:t> consistently preferable in the ﬁrst neighbor of the bcc lattice.</a:t>
            </a:r>
          </a:p>
          <a:p>
            <a:r>
              <a:rPr lang="en-US" altLang="ko-KR" sz="1600" dirty="0"/>
              <a:t>The investigation for V-W pair shows that the average SRO parameter becomes comparably </a:t>
            </a:r>
            <a:r>
              <a:rPr lang="en-US" altLang="ko-KR" sz="1600" dirty="0" err="1"/>
              <a:t>nega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tive</a:t>
            </a:r>
            <a:r>
              <a:rPr lang="en-US" altLang="ko-KR" sz="1600" dirty="0"/>
              <a:t> to those for Mo-Ta </a:t>
            </a:r>
            <a:r>
              <a:rPr lang="en-US" altLang="ko-KR" sz="1600" dirty="0" err="1"/>
              <a:t>pair.The</a:t>
            </a:r>
            <a:r>
              <a:rPr lang="en-US" altLang="ko-KR" sz="1600" dirty="0"/>
              <a:t> formation of B2- like, where the 1NN and 2NN SRO parameters have the opposite signs , is only </a:t>
            </a:r>
            <a:r>
              <a:rPr lang="en-US" altLang="ko-KR" sz="1600" dirty="0" err="1"/>
              <a:t>favorablefor</a:t>
            </a:r>
            <a:r>
              <a:rPr lang="en-US" altLang="ko-KR" sz="1600" dirty="0"/>
              <a:t> the V-W in the considered HEAs at very the low temperatures, namely lower than 100K for the quinary and 200K for the quaternary systems.</a:t>
            </a:r>
          </a:p>
          <a:p>
            <a:r>
              <a:rPr lang="en-US" altLang="ko-KR" sz="1600" dirty="0" err="1"/>
              <a:t>Widom</a:t>
            </a:r>
            <a:r>
              <a:rPr lang="en-US" altLang="ko-KR" sz="1600" dirty="0"/>
              <a:t>, Metallurgical and Materials Transactions A: Phys </a:t>
            </a:r>
            <a:r>
              <a:rPr lang="en-US" altLang="ko-KR" sz="1600" dirty="0" err="1"/>
              <a:t>ical</a:t>
            </a:r>
            <a:r>
              <a:rPr lang="en-US" altLang="ko-KR" sz="1600" dirty="0"/>
              <a:t> Metallurgy and Materials Science 47, 3306 (2015).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002B40-17F3-928A-B440-2904DBC70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1660752"/>
            <a:ext cx="4953691" cy="3791479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757742D-C12F-0A68-FE7D-2D6EED7E18A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878491" y="3556492"/>
            <a:ext cx="2272609" cy="2120408"/>
          </a:xfrm>
          <a:prstGeom prst="bentConnector3">
            <a:avLst>
              <a:gd name="adj1" fmla="val 998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7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A3552D9-4881-8EAB-DB13-26418E0AF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7C681E96-AB15-0957-10E7-1693B3947BC6}"/>
              </a:ext>
            </a:extLst>
          </p:cNvPr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spc="-100" dirty="0">
                <a:solidFill>
                  <a:srgbClr val="FFFFFF"/>
                </a:solidFill>
                <a:ea typeface="Gmarket Sans Bold"/>
              </a:rPr>
              <a:t>프로젝트 결과물</a:t>
            </a:r>
            <a:endParaRPr lang="ko-KR" altLang="en-US" sz="2500" b="0" i="0" u="none" strike="noStrike" spc="-100" dirty="0">
              <a:solidFill>
                <a:srgbClr val="FFFFFF"/>
              </a:solidFill>
              <a:ea typeface="Gmarket Sans Bold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C663D18-06C2-EA57-4AA6-EA7286BEBC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662" y="381000"/>
            <a:ext cx="861076" cy="1028700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3DF6DD95-930D-79EB-676A-B7B51BC14D1D}"/>
              </a:ext>
            </a:extLst>
          </p:cNvPr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83E38213-8914-BF85-EC58-C24E79D1D4CC}"/>
              </a:ext>
            </a:extLst>
          </p:cNvPr>
          <p:cNvSpPr txBox="1"/>
          <p:nvPr/>
        </p:nvSpPr>
        <p:spPr>
          <a:xfrm>
            <a:off x="596900" y="850900"/>
            <a:ext cx="48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 dirty="0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ABFB1070-1FA8-0D10-81DC-B929D190C1C1}"/>
              </a:ext>
            </a:extLst>
          </p:cNvPr>
          <p:cNvSpPr txBox="1"/>
          <p:nvPr/>
        </p:nvSpPr>
        <p:spPr>
          <a:xfrm>
            <a:off x="15151100" y="838200"/>
            <a:ext cx="271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en-US" sz="1600" b="0" i="0" u="none" strike="noStrike" spc="-100">
                <a:solidFill>
                  <a:srgbClr val="FFFFFF">
                    <a:alpha val="47843"/>
                  </a:srgbClr>
                </a:solidFill>
                <a:latin typeface="Gmarket Sans Bold"/>
              </a:rPr>
              <a:t>Education Presentation</a:t>
            </a:r>
          </a:p>
        </p:txBody>
      </p:sp>
      <p:pic>
        <p:nvPicPr>
          <p:cNvPr id="8" name="KakaoTalk_20240612_123018802">
            <a:hlinkClick r:id="" action="ppaction://media"/>
            <a:extLst>
              <a:ext uri="{FF2B5EF4-FFF2-40B4-BE49-F238E27FC236}">
                <a16:creationId xmlns:a16="http://schemas.microsoft.com/office/drawing/2014/main" id="{D969A48E-E8A5-C6E1-5D73-FECA57762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7400" y="1866900"/>
            <a:ext cx="13699066" cy="73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3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2771E6E-708A-0891-2C3A-CF87E040D36A}"/>
              </a:ext>
            </a:extLst>
          </p:cNvPr>
          <p:cNvSpPr/>
          <p:nvPr/>
        </p:nvSpPr>
        <p:spPr>
          <a:xfrm>
            <a:off x="12199113" y="6094615"/>
            <a:ext cx="4327200" cy="23652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9DD6C565-1B61-EA7B-EFC7-7AA400F32F46}"/>
              </a:ext>
            </a:extLst>
          </p:cNvPr>
          <p:cNvSpPr/>
          <p:nvPr/>
        </p:nvSpPr>
        <p:spPr>
          <a:xfrm>
            <a:off x="6618666" y="6131679"/>
            <a:ext cx="4327200" cy="23652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6EA1254D-812B-750E-B031-74EF8566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23400"/>
            <a:ext cx="861991" cy="1029600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8BD8F379-2E19-7F4B-F56F-92FCA63225F5}"/>
              </a:ext>
            </a:extLst>
          </p:cNvPr>
          <p:cNvSpPr txBox="1"/>
          <p:nvPr/>
        </p:nvSpPr>
        <p:spPr>
          <a:xfrm>
            <a:off x="1574800" y="70104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향후 계획</a:t>
            </a:r>
            <a:endParaRPr lang="en-US" sz="2500" b="0" i="0" u="none" strike="noStrike" spc="-100" dirty="0">
              <a:solidFill>
                <a:srgbClr val="FFFFFF"/>
              </a:solidFill>
              <a:ea typeface="Gmarket Sans Bold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8D378C-745E-9E23-CEC7-7D74B7FA486B}"/>
              </a:ext>
            </a:extLst>
          </p:cNvPr>
          <p:cNvGrpSpPr/>
          <p:nvPr/>
        </p:nvGrpSpPr>
        <p:grpSpPr>
          <a:xfrm>
            <a:off x="596900" y="723900"/>
            <a:ext cx="482600" cy="596900"/>
            <a:chOff x="596900" y="723900"/>
            <a:chExt cx="482600" cy="596900"/>
          </a:xfrm>
        </p:grpSpPr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922A550D-091C-1437-66DC-F8ADEA80F918}"/>
                </a:ext>
              </a:extLst>
            </p:cNvPr>
            <p:cNvSpPr txBox="1"/>
            <p:nvPr/>
          </p:nvSpPr>
          <p:spPr>
            <a:xfrm>
              <a:off x="622300" y="723900"/>
              <a:ext cx="444500" cy="165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5000"/>
                </a:lnSpc>
              </a:pPr>
              <a:r>
                <a:rPr lang="en-US" sz="900" b="0" i="0" u="none" strike="noStrike" dirty="0">
                  <a:solidFill>
                    <a:srgbClr val="FFFFFF"/>
                  </a:solidFill>
                  <a:latin typeface="Gmarket Sans Bold"/>
                </a:rPr>
                <a:t>PART</a:t>
              </a: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0BA7467E-0F8D-0768-E559-A8794A80FB4C}"/>
                </a:ext>
              </a:extLst>
            </p:cNvPr>
            <p:cNvSpPr txBox="1"/>
            <p:nvPr/>
          </p:nvSpPr>
          <p:spPr>
            <a:xfrm>
              <a:off x="596900" y="850900"/>
              <a:ext cx="4826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5000"/>
                </a:lnSpc>
              </a:pPr>
              <a:r>
                <a:rPr lang="en-US" sz="2700" b="0" i="0" u="none" strike="noStrike" spc="-100" dirty="0">
                  <a:solidFill>
                    <a:srgbClr val="FFFFFF"/>
                  </a:solidFill>
                  <a:latin typeface="Gmarket Sans Bold"/>
                </a:rPr>
                <a:t>04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6EE3D2-202D-F6CE-A1CE-3CA6AB4A7938}"/>
              </a:ext>
            </a:extLst>
          </p:cNvPr>
          <p:cNvSpPr/>
          <p:nvPr/>
        </p:nvSpPr>
        <p:spPr>
          <a:xfrm>
            <a:off x="1281092" y="2168690"/>
            <a:ext cx="4328680" cy="2365210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32D6-D204-6AC5-1B62-3BE8988DACEF}"/>
              </a:ext>
            </a:extLst>
          </p:cNvPr>
          <p:cNvSpPr txBox="1"/>
          <p:nvPr/>
        </p:nvSpPr>
        <p:spPr>
          <a:xfrm>
            <a:off x="1662091" y="2562102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Gmarket Sans Medium"/>
              </a:rPr>
              <a:t>1 ) </a:t>
            </a:r>
            <a:r>
              <a:rPr lang="ko-KR" altLang="en-US" sz="3200" b="1" dirty="0">
                <a:latin typeface="Gmarket Sans Medium"/>
              </a:rPr>
              <a:t>실시간 번역</a:t>
            </a:r>
            <a:endParaRPr lang="en-US" altLang="ko-KR" sz="3200" b="1" dirty="0">
              <a:latin typeface="Gmarket Sans Medium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9AA62F-D3B4-FA27-FB94-B233613497CD}"/>
              </a:ext>
            </a:extLst>
          </p:cNvPr>
          <p:cNvSpPr/>
          <p:nvPr/>
        </p:nvSpPr>
        <p:spPr>
          <a:xfrm>
            <a:off x="6580284" y="2168690"/>
            <a:ext cx="4327200" cy="2365210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58837-4D34-8F51-E231-72F874C7227E}"/>
              </a:ext>
            </a:extLst>
          </p:cNvPr>
          <p:cNvSpPr txBox="1"/>
          <p:nvPr/>
        </p:nvSpPr>
        <p:spPr>
          <a:xfrm>
            <a:off x="6987069" y="2562102"/>
            <a:ext cx="374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Gmarket Sans Medium"/>
              </a:rPr>
              <a:t>2 ) </a:t>
            </a:r>
            <a:r>
              <a:rPr lang="ko-KR" altLang="en-US" sz="3200" b="1" dirty="0">
                <a:latin typeface="Gmarket Sans Medium"/>
              </a:rPr>
              <a:t>요약</a:t>
            </a:r>
            <a:endParaRPr lang="en-US" altLang="ko-KR" sz="3200" b="1" dirty="0">
              <a:latin typeface="Gmarket Sans Medium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C36595-CFCA-01F5-EAF2-30209634FB07}"/>
              </a:ext>
            </a:extLst>
          </p:cNvPr>
          <p:cNvSpPr/>
          <p:nvPr/>
        </p:nvSpPr>
        <p:spPr>
          <a:xfrm>
            <a:off x="1184510" y="6057900"/>
            <a:ext cx="4327200" cy="23652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31443-2A4D-30A5-CAF1-7C14F7D0658A}"/>
              </a:ext>
            </a:extLst>
          </p:cNvPr>
          <p:cNvSpPr txBox="1"/>
          <p:nvPr/>
        </p:nvSpPr>
        <p:spPr>
          <a:xfrm>
            <a:off x="1547600" y="6460384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Gmarket Sans Medium"/>
              </a:rPr>
              <a:t>3) </a:t>
            </a:r>
            <a:r>
              <a:rPr lang="ko-KR" altLang="en-US" sz="3200" b="1" dirty="0">
                <a:latin typeface="Gmarket Sans Medium"/>
              </a:rPr>
              <a:t>챕터 별 요약</a:t>
            </a:r>
            <a:r>
              <a:rPr lang="en-US" altLang="ko-KR" sz="3200" b="1" dirty="0">
                <a:latin typeface="Gmarket Sans Medium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DDCF2-F739-22A0-3EEE-6DF840C27FCC}"/>
              </a:ext>
            </a:extLst>
          </p:cNvPr>
          <p:cNvSpPr txBox="1"/>
          <p:nvPr/>
        </p:nvSpPr>
        <p:spPr>
          <a:xfrm>
            <a:off x="1692832" y="332117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market Sans Medium"/>
              </a:rPr>
              <a:t>- block </a:t>
            </a:r>
            <a:r>
              <a:rPr lang="ko-KR" altLang="en-US" sz="2400" dirty="0">
                <a:latin typeface="Gmarket Sans Medium"/>
              </a:rPr>
              <a:t>지정</a:t>
            </a:r>
            <a:endParaRPr lang="en-US" altLang="ko-KR" sz="2400" dirty="0">
              <a:latin typeface="Gmarket Sans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BE7E6D-38DA-9645-3811-9D059EA75773}"/>
              </a:ext>
            </a:extLst>
          </p:cNvPr>
          <p:cNvSpPr txBox="1"/>
          <p:nvPr/>
        </p:nvSpPr>
        <p:spPr>
          <a:xfrm>
            <a:off x="6970399" y="330401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market Sans Medium"/>
              </a:rPr>
              <a:t>- </a:t>
            </a:r>
            <a:r>
              <a:rPr lang="ko-KR" altLang="en-US" sz="2400" dirty="0">
                <a:latin typeface="Gmarket Sans Medium"/>
              </a:rPr>
              <a:t>논문 파일 전체 요약</a:t>
            </a:r>
            <a:endParaRPr lang="en-US" altLang="ko-KR" sz="2400" dirty="0">
              <a:latin typeface="Gmarket Sans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9E2B85-30A1-1FCB-AB49-0663E87B99AD}"/>
              </a:ext>
            </a:extLst>
          </p:cNvPr>
          <p:cNvSpPr txBox="1"/>
          <p:nvPr/>
        </p:nvSpPr>
        <p:spPr>
          <a:xfrm>
            <a:off x="1592176" y="727246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market Sans Medium"/>
              </a:rPr>
              <a:t>- </a:t>
            </a:r>
            <a:r>
              <a:rPr lang="ko-KR" altLang="en-US" sz="2400" dirty="0">
                <a:latin typeface="Gmarket Sans Medium"/>
              </a:rPr>
              <a:t>챕터 분리 </a:t>
            </a:r>
            <a:r>
              <a:rPr lang="en-US" altLang="ko-KR" sz="2400" dirty="0">
                <a:latin typeface="Gmarket Sans Medium"/>
              </a:rPr>
              <a:t>-&gt; </a:t>
            </a:r>
            <a:r>
              <a:rPr lang="ko-KR" altLang="en-US" sz="2400" dirty="0">
                <a:latin typeface="Gmarket Sans Medium"/>
              </a:rPr>
              <a:t>요약</a:t>
            </a:r>
            <a:endParaRPr lang="en-US" altLang="ko-KR" sz="2400" dirty="0">
              <a:latin typeface="Gmarket Sans Medium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FA9C3AB-AE81-5DE5-8ED2-53B485A91AA6}"/>
              </a:ext>
            </a:extLst>
          </p:cNvPr>
          <p:cNvGrpSpPr/>
          <p:nvPr/>
        </p:nvGrpSpPr>
        <p:grpSpPr>
          <a:xfrm>
            <a:off x="12520371" y="6521535"/>
            <a:ext cx="4220029" cy="1250852"/>
            <a:chOff x="6781812" y="6451313"/>
            <a:chExt cx="4220029" cy="12508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18B167-9EA8-B10D-00B0-409F5E6DFC3C}"/>
                </a:ext>
              </a:extLst>
            </p:cNvPr>
            <p:cNvSpPr txBox="1"/>
            <p:nvPr/>
          </p:nvSpPr>
          <p:spPr>
            <a:xfrm>
              <a:off x="6781812" y="6451313"/>
              <a:ext cx="4220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Gmarket Sans Medium"/>
                </a:rPr>
                <a:t>5) </a:t>
              </a:r>
              <a:r>
                <a:rPr lang="ko-KR" altLang="en-US" sz="3200" b="1" dirty="0">
                  <a:latin typeface="Gmarket Sans Medium"/>
                </a:rPr>
                <a:t>이미지 미리보기</a:t>
              </a:r>
              <a:r>
                <a:rPr lang="en-US" altLang="ko-KR" sz="3200" b="1" dirty="0">
                  <a:latin typeface="Gmarket Sans Medium"/>
                </a:rPr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93F3D8-8A1E-DE6F-F16B-D1E0AFCA549A}"/>
                </a:ext>
              </a:extLst>
            </p:cNvPr>
            <p:cNvSpPr txBox="1"/>
            <p:nvPr/>
          </p:nvSpPr>
          <p:spPr>
            <a:xfrm>
              <a:off x="6871554" y="7240500"/>
              <a:ext cx="350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Gmarket Sans Medium"/>
                </a:rPr>
                <a:t>- </a:t>
              </a:r>
              <a:r>
                <a:rPr lang="ko-KR" altLang="en-US" sz="2400" dirty="0">
                  <a:latin typeface="Gmarket Sans Medium"/>
                </a:rPr>
                <a:t>논문 내 이미지 뷰어</a:t>
              </a:r>
              <a:endParaRPr lang="en-US" altLang="ko-KR" sz="2400" dirty="0">
                <a:latin typeface="Gmarket Sans Medium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52D957-BD66-ACAE-6850-1F6066291D77}"/>
              </a:ext>
            </a:extLst>
          </p:cNvPr>
          <p:cNvGrpSpPr/>
          <p:nvPr/>
        </p:nvGrpSpPr>
        <p:grpSpPr>
          <a:xfrm>
            <a:off x="7003705" y="6479984"/>
            <a:ext cx="3709152" cy="1638326"/>
            <a:chOff x="12780048" y="6416842"/>
            <a:chExt cx="3709152" cy="1638326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87A5EA-513D-3080-132A-6C1AA5E805AB}"/>
                </a:ext>
              </a:extLst>
            </p:cNvPr>
            <p:cNvSpPr txBox="1"/>
            <p:nvPr/>
          </p:nvSpPr>
          <p:spPr>
            <a:xfrm>
              <a:off x="12780048" y="6416842"/>
              <a:ext cx="3505200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Gmarket Sans Medium"/>
                </a:rPr>
                <a:t>4) </a:t>
              </a:r>
              <a:r>
                <a:rPr lang="ko-KR" altLang="en-US" sz="3200" b="1" dirty="0">
                  <a:latin typeface="Gmarket Sans Medium"/>
                </a:rPr>
                <a:t>참고문헌 요약</a:t>
              </a:r>
              <a:r>
                <a:rPr lang="en-US" altLang="ko-KR" sz="3200" b="1" dirty="0">
                  <a:latin typeface="Gmarket Sans Medium"/>
                </a:rPr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CD0732-6A8B-BC80-28CD-223282012B10}"/>
                </a:ext>
              </a:extLst>
            </p:cNvPr>
            <p:cNvSpPr txBox="1"/>
            <p:nvPr/>
          </p:nvSpPr>
          <p:spPr>
            <a:xfrm>
              <a:off x="12984000" y="7224171"/>
              <a:ext cx="350520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dirty="0">
                  <a:latin typeface="Gmarket Sans Medium"/>
                </a:rPr>
                <a:t>참고문헌 </a:t>
              </a:r>
              <a:r>
                <a:rPr lang="en-US" altLang="ko-KR" sz="2400" dirty="0">
                  <a:latin typeface="Gmarket Sans Medium"/>
                </a:rPr>
                <a:t>hyperlink</a:t>
              </a:r>
              <a:r>
                <a:rPr lang="ko-KR" altLang="en-US" sz="2400" dirty="0">
                  <a:latin typeface="Gmarket Sans Medium"/>
                </a:rPr>
                <a:t>화</a:t>
              </a:r>
              <a:endParaRPr lang="en-US" altLang="ko-KR" sz="2400" dirty="0">
                <a:latin typeface="Gmarket Sans Medium"/>
              </a:endParaRPr>
            </a:p>
            <a:p>
              <a:r>
                <a:rPr lang="en-US" altLang="ko-KR" sz="2400" dirty="0">
                  <a:latin typeface="Gmarket Sans Medium"/>
                </a:rPr>
                <a:t>      -&gt; </a:t>
              </a:r>
              <a:r>
                <a:rPr lang="ko-KR" altLang="en-US" sz="2400" dirty="0">
                  <a:latin typeface="Gmarket Sans Medium"/>
                </a:rPr>
                <a:t>요약 </a:t>
              </a:r>
              <a:r>
                <a:rPr lang="en-US" altLang="ko-KR" sz="2400" dirty="0">
                  <a:latin typeface="Gmarket Sans Medium"/>
                </a:rPr>
                <a:t>view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pic>
        <p:nvPicPr>
          <p:cNvPr id="24" name="Picture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100" y="323400"/>
            <a:ext cx="861991" cy="1029600"/>
          </a:xfrm>
          <a:prstGeom prst="rect">
            <a:avLst/>
          </a:prstGeom>
        </p:spPr>
      </p:pic>
      <p:sp>
        <p:nvSpPr>
          <p:cNvPr id="25" name="TextBox 4"/>
          <p:cNvSpPr txBox="1"/>
          <p:nvPr/>
        </p:nvSpPr>
        <p:spPr>
          <a:xfrm>
            <a:off x="1574800" y="701040"/>
            <a:ext cx="42164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155000"/>
              </a:lnSpc>
              <a:defRPr/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향후 추가 기능 </a:t>
            </a:r>
            <a:r>
              <a:rPr lang="en-US" altLang="ko-KR" sz="2500" b="0" i="0" u="none" strike="noStrike" spc="-100" dirty="0">
                <a:solidFill>
                  <a:srgbClr val="FFFFFF"/>
                </a:solidFill>
                <a:ea typeface="Gmarket Sans Bold"/>
              </a:rPr>
              <a:t>–</a:t>
            </a: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 챕터 별 요약 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96900" y="723900"/>
            <a:ext cx="482600" cy="596900"/>
            <a:chOff x="596900" y="723900"/>
            <a:chExt cx="482600" cy="596900"/>
          </a:xfrm>
        </p:grpSpPr>
        <p:sp>
          <p:nvSpPr>
            <p:cNvPr id="27" name="TextBox 8"/>
            <p:cNvSpPr txBox="1"/>
            <p:nvPr/>
          </p:nvSpPr>
          <p:spPr>
            <a:xfrm>
              <a:off x="622300" y="723900"/>
              <a:ext cx="444500" cy="1651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ct val="155000"/>
                </a:lnSpc>
                <a:defRPr/>
              </a:pPr>
              <a:r>
                <a:rPr lang="en-US" sz="900" b="0" i="0" u="none" strike="noStrike">
                  <a:solidFill>
                    <a:srgbClr val="FFFFFF"/>
                  </a:solidFill>
                  <a:latin typeface="Gmarket Sans Bold"/>
                </a:rPr>
                <a:t>PART</a:t>
              </a: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596900" y="850900"/>
              <a:ext cx="482600" cy="469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ct val="155000"/>
                </a:lnSpc>
                <a:defRPr/>
              </a:pPr>
              <a:r>
                <a:rPr lang="en-US" sz="2700" b="0" i="0" u="none" strike="noStrike" spc="-100">
                  <a:solidFill>
                    <a:srgbClr val="FFFFFF"/>
                  </a:solidFill>
                  <a:latin typeface="Gmarket Sans Bold"/>
                </a:rPr>
                <a:t>04</a:t>
              </a:r>
            </a:p>
          </p:txBody>
        </p:sp>
      </p:grp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05000" y="2532966"/>
            <a:ext cx="2791214" cy="489653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29400" y="5143500"/>
            <a:ext cx="4229690" cy="2600688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33594" y="3219192"/>
            <a:ext cx="4163005" cy="1848107"/>
          </a:xfrm>
          <a:prstGeom prst="rect">
            <a:avLst/>
          </a:prstGeom>
        </p:spPr>
      </p:pic>
      <p:sp>
        <p:nvSpPr>
          <p:cNvPr id="101" name="직사각형 100"/>
          <p:cNvSpPr/>
          <p:nvPr/>
        </p:nvSpPr>
        <p:spPr>
          <a:xfrm>
            <a:off x="6781800" y="3238500"/>
            <a:ext cx="1066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438400" y="4229100"/>
            <a:ext cx="1066800" cy="22860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103" name="직선 화살표 연결선 102"/>
          <p:cNvCxnSpPr>
            <a:stCxn id="102" idx="3"/>
            <a:endCxn id="101" idx="1"/>
          </p:cNvCxnSpPr>
          <p:nvPr/>
        </p:nvCxnSpPr>
        <p:spPr>
          <a:xfrm flipV="1">
            <a:off x="3505200" y="3352800"/>
            <a:ext cx="3276600" cy="990600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6705600" y="3543300"/>
            <a:ext cx="4267200" cy="152400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3868400" y="5372100"/>
            <a:ext cx="1906905" cy="360045"/>
          </a:xfrm>
          <a:prstGeom prst="rect">
            <a:avLst/>
          </a:prstGeom>
          <a:ln w="25400">
            <a:solidFill>
              <a:schemeClr val="dk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/>
              <a:t>Introduction </a:t>
            </a:r>
            <a:r>
              <a:rPr lang="ko-KR" altLang="en-US" b="1" dirty="0"/>
              <a:t>요약</a:t>
            </a:r>
          </a:p>
        </p:txBody>
      </p:sp>
      <p:cxnSp>
        <p:nvCxnSpPr>
          <p:cNvPr id="107" name="직선 화살표 연결선 106"/>
          <p:cNvCxnSpPr>
            <a:stCxn id="104" idx="3"/>
            <a:endCxn id="105" idx="1"/>
          </p:cNvCxnSpPr>
          <p:nvPr/>
        </p:nvCxnSpPr>
        <p:spPr>
          <a:xfrm>
            <a:off x="10972800" y="4305300"/>
            <a:ext cx="2895600" cy="1246822"/>
          </a:xfrm>
          <a:prstGeom prst="straightConnector1">
            <a:avLst/>
          </a:prstGeom>
          <a:noFill/>
          <a:ln w="38100" cap="flat" cmpd="sng" algn="ctr">
            <a:solidFill>
              <a:srgbClr val="4A7EBB">
                <a:alpha val="100000"/>
              </a:srgbClr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122079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pic>
        <p:nvPicPr>
          <p:cNvPr id="24" name="Picture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100" y="323400"/>
            <a:ext cx="861991" cy="1029600"/>
          </a:xfrm>
          <a:prstGeom prst="rect">
            <a:avLst/>
          </a:prstGeom>
        </p:spPr>
      </p:pic>
      <p:sp>
        <p:nvSpPr>
          <p:cNvPr id="25" name="TextBox 4"/>
          <p:cNvSpPr txBox="1"/>
          <p:nvPr/>
        </p:nvSpPr>
        <p:spPr>
          <a:xfrm>
            <a:off x="1574800" y="701040"/>
            <a:ext cx="7797800" cy="444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155000"/>
              </a:lnSpc>
              <a:defRPr/>
            </a:pPr>
            <a:r>
              <a:rPr lang="ko-KR" altLang="en-US" sz="2500" b="0" i="0" u="none" strike="noStrike" spc="-100">
                <a:solidFill>
                  <a:srgbClr val="FFFFFF"/>
                </a:solidFill>
                <a:ea typeface="Gmarket Sans Bold"/>
              </a:rPr>
              <a:t>향후 추가기능 </a:t>
            </a:r>
            <a:r>
              <a:rPr lang="en-US" altLang="ko-KR" sz="2500" b="0" i="0" u="none" strike="noStrike" spc="-100">
                <a:solidFill>
                  <a:srgbClr val="FFFFFF"/>
                </a:solidFill>
                <a:ea typeface="Gmarket Sans Bold"/>
              </a:rPr>
              <a:t>-</a:t>
            </a:r>
            <a:r>
              <a:rPr lang="ko-KR" altLang="en-US" sz="2500" b="0" i="0" u="none" strike="noStrike" spc="-100">
                <a:solidFill>
                  <a:srgbClr val="FFFFFF"/>
                </a:solidFill>
                <a:ea typeface="Gmarket Sans Bold"/>
              </a:rPr>
              <a:t> 참고문헌 요약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96900" y="723900"/>
            <a:ext cx="482600" cy="596900"/>
            <a:chOff x="596900" y="723900"/>
            <a:chExt cx="482600" cy="596900"/>
          </a:xfrm>
        </p:grpSpPr>
        <p:sp>
          <p:nvSpPr>
            <p:cNvPr id="27" name="TextBox 8"/>
            <p:cNvSpPr txBox="1"/>
            <p:nvPr/>
          </p:nvSpPr>
          <p:spPr>
            <a:xfrm>
              <a:off x="622300" y="723900"/>
              <a:ext cx="444500" cy="1651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ct val="155000"/>
                </a:lnSpc>
                <a:defRPr/>
              </a:pPr>
              <a:r>
                <a:rPr lang="en-US" sz="900" b="0" i="0" u="none" strike="noStrike">
                  <a:solidFill>
                    <a:srgbClr val="FFFFFF"/>
                  </a:solidFill>
                  <a:latin typeface="Gmarket Sans Bold"/>
                </a:rPr>
                <a:t>PART</a:t>
              </a: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596900" y="850900"/>
              <a:ext cx="482600" cy="469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ct val="155000"/>
                </a:lnSpc>
                <a:defRPr/>
              </a:pPr>
              <a:r>
                <a:rPr lang="en-US" sz="2700" b="0" i="0" u="none" strike="noStrike" spc="-100">
                  <a:solidFill>
                    <a:srgbClr val="FFFFFF"/>
                  </a:solidFill>
                  <a:latin typeface="Gmarket Sans Bold"/>
                </a:rPr>
                <a:t>04</a:t>
              </a: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3657600" y="1409699"/>
            <a:ext cx="7848600" cy="83820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91577" y="2247900"/>
            <a:ext cx="6928822" cy="59065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7467600" y="5143500"/>
            <a:ext cx="3352800" cy="304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8534400" y="4838700"/>
            <a:ext cx="13716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Hyperlink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44400" y="4229100"/>
            <a:ext cx="609600" cy="609600"/>
          </a:xfrm>
          <a:prstGeom prst="rect">
            <a:avLst/>
          </a:prstGeom>
        </p:spPr>
      </p:pic>
      <p:cxnSp>
        <p:nvCxnSpPr>
          <p:cNvPr id="80" name="직선 화살표 연결선 79"/>
          <p:cNvCxnSpPr>
            <a:stCxn id="67" idx="3"/>
            <a:endCxn id="79" idx="1"/>
          </p:cNvCxnSpPr>
          <p:nvPr/>
        </p:nvCxnSpPr>
        <p:spPr>
          <a:xfrm flipV="1">
            <a:off x="10820400" y="4533900"/>
            <a:ext cx="1524000" cy="762000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9" idx="3"/>
            <a:endCxn id="82" idx="1"/>
          </p:cNvCxnSpPr>
          <p:nvPr/>
        </p:nvCxnSpPr>
        <p:spPr>
          <a:xfrm>
            <a:off x="12954000" y="4533900"/>
            <a:ext cx="1600200" cy="27622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4554200" y="4381500"/>
            <a:ext cx="1186815" cy="360045"/>
          </a:xfrm>
          <a:prstGeom prst="rect">
            <a:avLst/>
          </a:prstGeom>
          <a:ln w="25400">
            <a:solidFill>
              <a:srgbClr val="000000">
                <a:alpha val="100000"/>
              </a:srgbClr>
            </a:solidFill>
          </a:ln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요약 정보</a:t>
            </a:r>
          </a:p>
        </p:txBody>
      </p:sp>
    </p:spTree>
    <p:extLst>
      <p:ext uri="{BB962C8B-B14F-4D97-AF65-F5344CB8AC3E}">
        <p14:creationId xmlns:p14="http://schemas.microsoft.com/office/powerpoint/2010/main" val="17120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pic>
        <p:nvPicPr>
          <p:cNvPr id="24" name="Picture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100" y="323400"/>
            <a:ext cx="861991" cy="1029600"/>
          </a:xfrm>
          <a:prstGeom prst="rect">
            <a:avLst/>
          </a:prstGeom>
        </p:spPr>
      </p:pic>
      <p:sp>
        <p:nvSpPr>
          <p:cNvPr id="25" name="TextBox 4"/>
          <p:cNvSpPr txBox="1"/>
          <p:nvPr/>
        </p:nvSpPr>
        <p:spPr>
          <a:xfrm>
            <a:off x="1574800" y="701040"/>
            <a:ext cx="5359400" cy="32766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155000"/>
              </a:lnSpc>
              <a:defRPr/>
            </a:pPr>
            <a:r>
              <a:rPr lang="ko-KR" altLang="en-US" sz="2500" b="0" i="0" u="none" strike="noStrike" spc="-100">
                <a:solidFill>
                  <a:srgbClr val="FFFFFF"/>
                </a:solidFill>
                <a:ea typeface="Gmarket Sans Bold"/>
              </a:rPr>
              <a:t>향후 추가 기능 </a:t>
            </a:r>
            <a:r>
              <a:rPr lang="en-US" altLang="ko-KR" sz="2500" b="0" i="0" u="none" strike="noStrike" spc="-100" dirty="0">
                <a:solidFill>
                  <a:srgbClr val="FFFFFF"/>
                </a:solidFill>
                <a:ea typeface="Gmarket Sans Bold"/>
              </a:rPr>
              <a:t>-</a:t>
            </a: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 이미지 미리보기 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96900" y="723900"/>
            <a:ext cx="482600" cy="596900"/>
            <a:chOff x="596900" y="723900"/>
            <a:chExt cx="482600" cy="596900"/>
          </a:xfrm>
        </p:grpSpPr>
        <p:sp>
          <p:nvSpPr>
            <p:cNvPr id="27" name="TextBox 8"/>
            <p:cNvSpPr txBox="1"/>
            <p:nvPr/>
          </p:nvSpPr>
          <p:spPr>
            <a:xfrm>
              <a:off x="622300" y="723900"/>
              <a:ext cx="444500" cy="1651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ct val="155000"/>
                </a:lnSpc>
                <a:defRPr/>
              </a:pPr>
              <a:r>
                <a:rPr lang="en-US" sz="900" b="0" i="0" u="none" strike="noStrike">
                  <a:solidFill>
                    <a:srgbClr val="FFFFFF"/>
                  </a:solidFill>
                  <a:latin typeface="Gmarket Sans Bold"/>
                </a:rPr>
                <a:t>PART</a:t>
              </a: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596900" y="850900"/>
              <a:ext cx="482600" cy="4699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ct val="155000"/>
                </a:lnSpc>
                <a:defRPr/>
              </a:pPr>
              <a:r>
                <a:rPr lang="en-US" sz="2700" b="0" i="0" u="none" strike="noStrike" spc="-100">
                  <a:solidFill>
                    <a:srgbClr val="FFFFFF"/>
                  </a:solidFill>
                  <a:latin typeface="Gmarket Sans Bold"/>
                </a:rPr>
                <a:t>04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7265670" y="5829300"/>
            <a:ext cx="659130" cy="360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Click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9625" y="4838700"/>
            <a:ext cx="4296374" cy="1028843"/>
          </a:xfrm>
          <a:prstGeom prst="rect">
            <a:avLst/>
          </a:prstGeom>
        </p:spPr>
      </p:pic>
      <p:cxnSp>
        <p:nvCxnSpPr>
          <p:cNvPr id="80" name="직선 화살표 연결선 79"/>
          <p:cNvCxnSpPr>
            <a:stCxn id="67" idx="3"/>
            <a:endCxn id="97" idx="1"/>
          </p:cNvCxnSpPr>
          <p:nvPr/>
        </p:nvCxnSpPr>
        <p:spPr>
          <a:xfrm flipV="1">
            <a:off x="7924800" y="5719862"/>
            <a:ext cx="4419600" cy="33237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7239000" y="5676900"/>
            <a:ext cx="685800" cy="152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2449830" y="3564254"/>
            <a:ext cx="1360170" cy="3600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Figure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추출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62680" y="4060356"/>
            <a:ext cx="3590320" cy="3140543"/>
          </a:xfrm>
          <a:prstGeom prst="rect">
            <a:avLst/>
          </a:prstGeom>
          <a:ln>
            <a:solidFill>
              <a:srgbClr val="000000">
                <a:alpha val="100000"/>
              </a:srgbClr>
            </a:solidFill>
          </a:ln>
        </p:spPr>
      </p:pic>
      <p:sp>
        <p:nvSpPr>
          <p:cNvPr id="94" name="직사각형 93"/>
          <p:cNvSpPr/>
          <p:nvPr/>
        </p:nvSpPr>
        <p:spPr>
          <a:xfrm>
            <a:off x="1371600" y="4060356"/>
            <a:ext cx="3581400" cy="2743200"/>
          </a:xfrm>
          <a:prstGeom prst="rect">
            <a:avLst/>
          </a:prstGeom>
          <a:solidFill>
            <a:srgbClr val="EEC9C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286000" y="6803556"/>
            <a:ext cx="1905000" cy="152400"/>
          </a:xfrm>
          <a:prstGeom prst="rect">
            <a:avLst/>
          </a:prstGeom>
          <a:solidFill>
            <a:srgbClr val="EBD2AD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344400" y="4238825"/>
            <a:ext cx="3639120" cy="29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9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0" y="4216400"/>
            <a:ext cx="80010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8200" b="0" i="0" u="none" strike="noStrike" spc="-300">
                <a:solidFill>
                  <a:srgbClr val="2FA599"/>
                </a:solidFill>
                <a:latin typeface="Gmarket Sans Bold"/>
              </a:rPr>
              <a:t>Thank</a:t>
            </a:r>
            <a:r>
              <a:rPr lang="en-US" sz="8200" b="0" i="0" u="none" strike="noStrike" spc="-300">
                <a:solidFill>
                  <a:srgbClr val="1C2F69"/>
                </a:solidFill>
                <a:latin typeface="Gmarket Sans Bold"/>
              </a:rPr>
              <a:t> You!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5410200"/>
            <a:ext cx="63754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00" y="4940300"/>
            <a:ext cx="72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61514" y="1334407"/>
            <a:ext cx="44577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5000"/>
              </a:lnSpc>
            </a:pPr>
            <a:r>
              <a:rPr lang="en-US" sz="6900" b="0" i="0" u="none" strike="noStrike" spc="-400" dirty="0">
                <a:solidFill>
                  <a:srgbClr val="1C2F69"/>
                </a:solidFill>
                <a:latin typeface="Gmarket Sans Bold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87500" y="66294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E3401F"/>
                </a:solidFill>
                <a:ea typeface="Gmarket Sans Bold"/>
              </a:rPr>
              <a:t>프로젝트 개요</a:t>
            </a:r>
            <a:endParaRPr lang="en-US" sz="2500" b="0" i="0" u="none" strike="noStrike" spc="-100" dirty="0">
              <a:solidFill>
                <a:srgbClr val="E3401F"/>
              </a:solidFill>
              <a:ea typeface="Gmarket Sans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441700"/>
            <a:ext cx="2286000" cy="2730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806700" y="4343400"/>
            <a:ext cx="116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9400" y="4686300"/>
            <a:ext cx="11303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7100" b="0" i="0" u="none" strike="noStrike" spc="-300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6959600"/>
            <a:ext cx="29210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422900" y="66294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spc="-100" dirty="0">
                <a:solidFill>
                  <a:srgbClr val="2FA599"/>
                </a:solidFill>
                <a:ea typeface="Gmarket Sans Bold"/>
              </a:rPr>
              <a:t>주요 기능 및 설명</a:t>
            </a:r>
            <a:endParaRPr lang="en-US" sz="2500" b="0" i="0" u="none" strike="noStrike" spc="-100" dirty="0">
              <a:solidFill>
                <a:srgbClr val="2FA599"/>
              </a:solidFill>
              <a:ea typeface="Gmarket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322" y="3441700"/>
            <a:ext cx="2286000" cy="2730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42100" y="4343400"/>
            <a:ext cx="116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500" y="4686300"/>
            <a:ext cx="11303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7100" b="0" i="0" u="none" strike="noStrike" spc="-300" dirty="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6959600"/>
            <a:ext cx="2908300" cy="330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258300" y="66294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358A3C"/>
                </a:solidFill>
                <a:ea typeface="Gmarket Sans Bold"/>
              </a:rPr>
              <a:t>프로젝트 결과물</a:t>
            </a:r>
            <a:endParaRPr lang="en-US" sz="2500" b="0" i="0" u="none" strike="noStrike" spc="-100" dirty="0">
              <a:solidFill>
                <a:srgbClr val="358A3C"/>
              </a:solidFill>
              <a:ea typeface="Gmarket Sans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8700" y="3441700"/>
            <a:ext cx="2286000" cy="2730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477500" y="4343400"/>
            <a:ext cx="116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02900" y="4686300"/>
            <a:ext cx="11303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7100" b="0" i="0" u="none" strike="noStrike" spc="-300" dirty="0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6959600"/>
            <a:ext cx="2933700" cy="330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106400" y="66294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B352"/>
                </a:solidFill>
                <a:ea typeface="Gmarket Sans Bold"/>
              </a:rPr>
              <a:t>향후 계획</a:t>
            </a:r>
            <a:endParaRPr lang="en-US" sz="2500" b="0" i="0" u="none" strike="noStrike" spc="-100" dirty="0">
              <a:solidFill>
                <a:srgbClr val="FFB352"/>
              </a:solidFill>
              <a:ea typeface="Gmarket Sans 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54100" y="3441700"/>
            <a:ext cx="2286000" cy="2730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312900" y="4343400"/>
            <a:ext cx="116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500" b="0" i="0" u="none" strike="noStrike" spc="-100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38300" y="4686300"/>
            <a:ext cx="11303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7100" b="0" i="0" u="none" strike="noStrike" spc="-300" dirty="0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6600" y="6959600"/>
            <a:ext cx="29210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422400" y="2260600"/>
            <a:ext cx="6172200" cy="617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프로젝트 개요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81000"/>
            <a:ext cx="863600" cy="102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499600" y="2717800"/>
            <a:ext cx="68961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0000"/>
              </a:lnSpc>
            </a:pPr>
            <a:r>
              <a:rPr lang="ko-KR" altLang="en-US" sz="1800" b="0" i="0" u="none" strike="noStrike" spc="-100" dirty="0" err="1">
                <a:solidFill>
                  <a:srgbClr val="1C2F69"/>
                </a:solidFill>
                <a:ea typeface="Gmarket Sans Medium"/>
              </a:rPr>
              <a:t>캡스톤</a:t>
            </a:r>
            <a:r>
              <a:rPr lang="ko-KR" altLang="en-US" sz="1800" b="0" i="0" u="none" strike="noStrike" spc="-100" dirty="0">
                <a:solidFill>
                  <a:srgbClr val="1C2F69"/>
                </a:solidFill>
                <a:ea typeface="Gmarket Sans Medium"/>
              </a:rPr>
              <a:t> 주제로써 범위가 부족하다</a:t>
            </a:r>
            <a:r>
              <a:rPr lang="en-US" altLang="ko-KR" sz="1800" b="0" i="0" u="none" strike="noStrike" spc="-100" dirty="0">
                <a:solidFill>
                  <a:srgbClr val="1C2F69"/>
                </a:solidFill>
                <a:ea typeface="Gmarket Sans Medium"/>
              </a:rPr>
              <a:t>.</a:t>
            </a:r>
          </a:p>
          <a:p>
            <a:pPr lvl="0" algn="l">
              <a:lnSpc>
                <a:spcPct val="160000"/>
              </a:lnSpc>
            </a:pPr>
            <a:r>
              <a:rPr lang="ko-KR" altLang="en-US" sz="1800" b="0" i="0" u="none" strike="noStrike" spc="-100" dirty="0">
                <a:solidFill>
                  <a:srgbClr val="1C2F69"/>
                </a:solidFill>
                <a:ea typeface="Gmarket Sans Medium"/>
              </a:rPr>
              <a:t>서비스의 활용도가 애매하고 특정한 대상이 필요하다</a:t>
            </a:r>
            <a:r>
              <a:rPr lang="en-US" altLang="ko-KR" sz="1800" b="0" i="0" u="none" strike="noStrike" spc="-100" dirty="0">
                <a:solidFill>
                  <a:srgbClr val="1C2F69"/>
                </a:solidFill>
                <a:ea typeface="Gmarket Sans Medium"/>
              </a:rPr>
              <a:t>.</a:t>
            </a:r>
            <a:endParaRPr lang="en-US" sz="1800" b="0" i="0" u="none" strike="noStrike" spc="-100" dirty="0">
              <a:solidFill>
                <a:srgbClr val="1C2F69"/>
              </a:solidFill>
              <a:ea typeface="Gmarket Sa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000" y="850900"/>
            <a:ext cx="419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 dirty="0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000" y="3695700"/>
            <a:ext cx="5295900" cy="342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000"/>
              </a:lnSpc>
            </a:pPr>
            <a:r>
              <a:rPr lang="ko-KR" altLang="en-US" sz="6900" b="0" i="0" u="none" strike="noStrike" spc="-600" dirty="0">
                <a:solidFill>
                  <a:srgbClr val="1C2F69"/>
                </a:solidFill>
                <a:ea typeface="Gmarket Sans Bold"/>
              </a:rPr>
              <a:t>주제 변화 과정</a:t>
            </a:r>
            <a:endParaRPr lang="en-US" sz="6900" b="0" i="0" u="none" strike="noStrike" spc="-600" dirty="0">
              <a:solidFill>
                <a:srgbClr val="1C2F69"/>
              </a:solidFill>
              <a:ea typeface="Gmarket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99600" y="2095500"/>
            <a:ext cx="4216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5000"/>
              </a:lnSpc>
            </a:pPr>
            <a:r>
              <a:rPr lang="ko-KR" altLang="en-US" sz="2600" b="1" spc="-100" dirty="0">
                <a:ea typeface="Gmarket Sans Bold"/>
              </a:rPr>
              <a:t>문서 내 표 추출 및 변환 서비스</a:t>
            </a:r>
            <a:endParaRPr lang="en-US" sz="2600" b="1" i="0" u="none" strike="noStrike" spc="-100" dirty="0">
              <a:ea typeface="Gmarket Sans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0" y="1790700"/>
            <a:ext cx="635000" cy="266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8200" y="1790700"/>
            <a:ext cx="635000" cy="266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99600" y="6286500"/>
            <a:ext cx="68961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0000"/>
              </a:lnSpc>
            </a:pPr>
            <a:r>
              <a:rPr lang="ko-KR" altLang="en-US" sz="1800" b="0" i="0" u="none" strike="noStrike" spc="-100" dirty="0">
                <a:solidFill>
                  <a:srgbClr val="1C2F69"/>
                </a:solidFill>
                <a:ea typeface="Gmarket Sans Medium"/>
              </a:rPr>
              <a:t>프로젝트를 시각화하기 어렵다</a:t>
            </a:r>
            <a:r>
              <a:rPr lang="en-US" altLang="ko-KR" sz="1800" b="0" i="0" u="none" strike="noStrike" spc="-100" dirty="0">
                <a:solidFill>
                  <a:srgbClr val="1C2F69"/>
                </a:solidFill>
                <a:ea typeface="Gmarket Sans Medium"/>
              </a:rPr>
              <a:t>.</a:t>
            </a:r>
          </a:p>
          <a:p>
            <a:pPr lvl="0" algn="l">
              <a:lnSpc>
                <a:spcPct val="160000"/>
              </a:lnSpc>
            </a:pPr>
            <a:r>
              <a:rPr lang="ko-KR" altLang="en-US" sz="1800" b="0" i="0" u="none" strike="noStrike" spc="-100" dirty="0">
                <a:solidFill>
                  <a:srgbClr val="1C2F69"/>
                </a:solidFill>
                <a:ea typeface="Gmarket Sans Medium"/>
              </a:rPr>
              <a:t>구현하고자 하는 서비스가 명확해야 한다</a:t>
            </a:r>
            <a:r>
              <a:rPr lang="en-US" altLang="ko-KR" sz="1800" b="0" i="0" u="none" strike="noStrike" spc="-100" dirty="0">
                <a:solidFill>
                  <a:srgbClr val="1C2F69"/>
                </a:solidFill>
                <a:ea typeface="Gmarket Sans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600" y="5664200"/>
            <a:ext cx="3924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5000"/>
              </a:lnSpc>
            </a:pPr>
            <a:r>
              <a:rPr lang="ko-KR" altLang="en-US" sz="2600" b="1" i="0" u="none" strike="noStrike" spc="-100" dirty="0">
                <a:ea typeface="Gmarket Sans Bold"/>
              </a:rPr>
              <a:t>논문 </a:t>
            </a:r>
            <a:r>
              <a:rPr lang="en-US" altLang="ko-KR" sz="2600" b="1" i="0" u="none" strike="noStrike" spc="-100" dirty="0">
                <a:ea typeface="Gmarket Sans Bold"/>
              </a:rPr>
              <a:t>RPA </a:t>
            </a:r>
            <a:r>
              <a:rPr lang="ko-KR" altLang="en-US" sz="2600" b="1" i="0" u="none" strike="noStrike" spc="-100" dirty="0">
                <a:ea typeface="Gmarket Sans Bold"/>
              </a:rPr>
              <a:t>웹 서비스</a:t>
            </a:r>
            <a:endParaRPr lang="en-US" sz="2600" b="1" i="0" u="none" strike="noStrike" spc="-100" dirty="0">
              <a:ea typeface="Gmarket Sans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00" y="5359400"/>
            <a:ext cx="635000" cy="266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8200" y="5359400"/>
            <a:ext cx="635000" cy="266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4200" y="2755900"/>
            <a:ext cx="6858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00" y="6070600"/>
            <a:ext cx="685800" cy="62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151100" y="838200"/>
            <a:ext cx="271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en-US" sz="1600" b="0" i="0" u="none" strike="noStrike" spc="-100">
                <a:solidFill>
                  <a:srgbClr val="FFFFFF">
                    <a:alpha val="47843"/>
                  </a:srgbClr>
                </a:solidFill>
                <a:latin typeface="Gmarket Sans Bold"/>
              </a:rPr>
              <a:t>Education Presentation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00552-C216-9392-1E2B-6CBBF68AC295}"/>
              </a:ext>
            </a:extLst>
          </p:cNvPr>
          <p:cNvSpPr txBox="1"/>
          <p:nvPr/>
        </p:nvSpPr>
        <p:spPr>
          <a:xfrm>
            <a:off x="8826500" y="8934110"/>
            <a:ext cx="7518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ko-KR" altLang="en-US" sz="2800" b="1" dirty="0"/>
              <a:t>서비스 대상과 목적을 구체화하여 주제 변경</a:t>
            </a:r>
            <a:endParaRPr lang="en-US" altLang="ko-KR" sz="2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프로젝트 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6900" y="850900"/>
            <a:ext cx="48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 dirty="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51100" y="838200"/>
            <a:ext cx="271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en-US" sz="1600" b="0" i="0" u="none" strike="noStrike" spc="-100">
                <a:solidFill>
                  <a:srgbClr val="FFFFFF">
                    <a:alpha val="47843"/>
                  </a:srgbClr>
                </a:solidFill>
                <a:latin typeface="Gmarket Sans Bold"/>
              </a:rPr>
              <a:t>Education 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01400" y="3556000"/>
            <a:ext cx="5321300" cy="480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75000"/>
              </a:lnSpc>
              <a:buAutoNum type="arabicPeriod"/>
            </a:pPr>
            <a:r>
              <a:rPr lang="ko-KR" altLang="en-US" sz="2500" b="0" i="0" u="none" strike="noStrike" spc="-100" dirty="0">
                <a:solidFill>
                  <a:srgbClr val="1C2F69"/>
                </a:solidFill>
                <a:ea typeface="Gmarket Sans Medium"/>
              </a:rPr>
              <a:t>영어 논문을 독해하는데 의미를 파악하기 어려웠다</a:t>
            </a:r>
            <a:r>
              <a:rPr lang="en-US" altLang="ko-KR" sz="2500" b="0" i="0" u="none" strike="noStrike" spc="-100" dirty="0">
                <a:solidFill>
                  <a:srgbClr val="1C2F69"/>
                </a:solidFill>
                <a:ea typeface="Gmarket Sans Medium"/>
              </a:rPr>
              <a:t>.</a:t>
            </a:r>
          </a:p>
          <a:p>
            <a:pPr marL="342900" lvl="0" indent="-342900" algn="l">
              <a:lnSpc>
                <a:spcPct val="175000"/>
              </a:lnSpc>
              <a:buAutoNum type="arabicPeriod"/>
            </a:pPr>
            <a:r>
              <a:rPr lang="ko-KR" altLang="en-US" sz="2500" spc="-100" dirty="0">
                <a:solidFill>
                  <a:srgbClr val="1C2F69"/>
                </a:solidFill>
                <a:ea typeface="Gmarket Sans Medium"/>
              </a:rPr>
              <a:t>관련 연구나 기술에 대한 배경지식을 찾아봐야 했다</a:t>
            </a:r>
            <a:r>
              <a:rPr lang="en-US" altLang="ko-KR" sz="2500" spc="-100" dirty="0">
                <a:solidFill>
                  <a:srgbClr val="1C2F69"/>
                </a:solidFill>
                <a:ea typeface="Gmarket Sans Medium"/>
              </a:rPr>
              <a:t>.</a:t>
            </a:r>
          </a:p>
          <a:p>
            <a:pPr marL="342900" lvl="0" indent="-342900" algn="l">
              <a:lnSpc>
                <a:spcPct val="175000"/>
              </a:lnSpc>
              <a:buAutoNum type="arabicPeriod"/>
            </a:pPr>
            <a:r>
              <a:rPr lang="ko-KR" altLang="en-US" sz="2500" b="0" i="0" u="none" strike="noStrike" spc="-100" dirty="0">
                <a:solidFill>
                  <a:srgbClr val="1C2F69"/>
                </a:solidFill>
                <a:ea typeface="Gmarket Sans Medium"/>
              </a:rPr>
              <a:t>내용이 길어 원하는 정보를 찾기 어려웠다</a:t>
            </a:r>
            <a:r>
              <a:rPr lang="en-US" altLang="ko-KR" sz="2500" b="0" i="0" u="none" strike="noStrike" spc="-100" dirty="0">
                <a:solidFill>
                  <a:srgbClr val="1C2F69"/>
                </a:solidFill>
                <a:ea typeface="Gmarket Sans Medium"/>
              </a:rPr>
              <a:t>.</a:t>
            </a:r>
            <a:endParaRPr lang="en-US" sz="2500" b="0" i="0" u="none" strike="noStrike" spc="-100" dirty="0">
              <a:solidFill>
                <a:srgbClr val="1C2F69"/>
              </a:solidFill>
              <a:ea typeface="Gmarket Sans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05600" y="4419600"/>
            <a:ext cx="35433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6000"/>
              </a:lnSpc>
            </a:pPr>
            <a:r>
              <a:rPr lang="ko-KR" altLang="en-US" sz="4600" b="0" i="0" u="none" strike="noStrike" spc="-400" dirty="0">
                <a:solidFill>
                  <a:srgbClr val="1C2F69"/>
                </a:solidFill>
                <a:ea typeface="Gmarket Sans Bold"/>
              </a:rPr>
              <a:t>논문 학습의 어려움</a:t>
            </a:r>
            <a:endParaRPr lang="en-US" sz="4600" b="0" i="0" u="none" strike="noStrike" spc="-400" dirty="0">
              <a:solidFill>
                <a:srgbClr val="1C2F69"/>
              </a:solidFill>
              <a:ea typeface="Gmarket Sans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0" y="3594100"/>
            <a:ext cx="457200" cy="41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7112000"/>
            <a:ext cx="457200" cy="41910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7A5F1FF0-BEDE-BF89-6B71-432BA5D0B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81000"/>
            <a:ext cx="863600" cy="10287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10CF81B7-91FF-2D7B-E0BD-D34AFCB40185}"/>
              </a:ext>
            </a:extLst>
          </p:cNvPr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5BBEC19-6240-5ADB-AF34-43BE3BE81105}"/>
              </a:ext>
            </a:extLst>
          </p:cNvPr>
          <p:cNvSpPr txBox="1"/>
          <p:nvPr/>
        </p:nvSpPr>
        <p:spPr>
          <a:xfrm>
            <a:off x="635000" y="850900"/>
            <a:ext cx="4191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 dirty="0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id="17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2921000"/>
            <a:ext cx="34925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주요 기능 및 설명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81000"/>
            <a:ext cx="863600" cy="102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850900"/>
            <a:ext cx="48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1100" y="838200"/>
            <a:ext cx="271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en-US" sz="1600" b="0" i="0" u="none" strike="noStrike" spc="-100">
                <a:solidFill>
                  <a:srgbClr val="FFFFFF">
                    <a:alpha val="47843"/>
                  </a:srgbClr>
                </a:solidFill>
                <a:latin typeface="Gmarket Sans Bold"/>
              </a:rPr>
              <a:t>Education Presentation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1B725BD-A4E7-1A33-5D72-21CAD5A31752}"/>
              </a:ext>
            </a:extLst>
          </p:cNvPr>
          <p:cNvGrpSpPr/>
          <p:nvPr/>
        </p:nvGrpSpPr>
        <p:grpSpPr>
          <a:xfrm>
            <a:off x="3199570" y="2455445"/>
            <a:ext cx="11888859" cy="5973009"/>
            <a:chOff x="3199570" y="2455445"/>
            <a:chExt cx="11888859" cy="5973009"/>
          </a:xfrm>
        </p:grpSpPr>
        <p:pic>
          <p:nvPicPr>
            <p:cNvPr id="9" name="그림 8" descr="텍스트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D50850B7-648A-0977-2C8F-62B690B4D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570" y="2455445"/>
              <a:ext cx="11888859" cy="597300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C43D57A-AC09-02C7-61C9-AB69679E94BA}"/>
                </a:ext>
              </a:extLst>
            </p:cNvPr>
            <p:cNvSpPr/>
            <p:nvPr/>
          </p:nvSpPr>
          <p:spPr>
            <a:xfrm>
              <a:off x="8686799" y="3848100"/>
              <a:ext cx="914400" cy="274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6C115E1-6E07-3C9A-EC83-28AFBA7C870B}"/>
                </a:ext>
              </a:extLst>
            </p:cNvPr>
            <p:cNvCxnSpPr/>
            <p:nvPr/>
          </p:nvCxnSpPr>
          <p:spPr>
            <a:xfrm>
              <a:off x="9372600" y="4160860"/>
              <a:ext cx="0" cy="21336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E32B4AD-6810-A53C-8208-F174394D3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3000" y="4152900"/>
              <a:ext cx="0" cy="21336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7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주요 기능 및 설명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81000"/>
            <a:ext cx="863600" cy="102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850900"/>
            <a:ext cx="48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1100" y="838200"/>
            <a:ext cx="271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en-US" sz="1600" b="0" i="0" u="none" strike="noStrike" spc="-100">
                <a:solidFill>
                  <a:srgbClr val="FFFFFF">
                    <a:alpha val="47843"/>
                  </a:srgbClr>
                </a:solidFill>
                <a:latin typeface="Gmarket Sans Bold"/>
              </a:rPr>
              <a:t>Education Presentation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2423B3-77AF-3232-FCBB-9C419FDE5CA2}"/>
              </a:ext>
            </a:extLst>
          </p:cNvPr>
          <p:cNvSpPr/>
          <p:nvPr/>
        </p:nvSpPr>
        <p:spPr>
          <a:xfrm>
            <a:off x="2319450" y="2579310"/>
            <a:ext cx="1800000" cy="180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5ED1DE-6A34-D2AF-AA7B-91F9A4AD30AD}"/>
              </a:ext>
            </a:extLst>
          </p:cNvPr>
          <p:cNvSpPr/>
          <p:nvPr/>
        </p:nvSpPr>
        <p:spPr>
          <a:xfrm>
            <a:off x="2319450" y="7062900"/>
            <a:ext cx="1800000" cy="180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E6A53E2-F1A0-1DFF-AF33-FF1CD80D32B1}"/>
              </a:ext>
            </a:extLst>
          </p:cNvPr>
          <p:cNvGrpSpPr/>
          <p:nvPr/>
        </p:nvGrpSpPr>
        <p:grpSpPr>
          <a:xfrm>
            <a:off x="5016500" y="2014931"/>
            <a:ext cx="1697002" cy="3103701"/>
            <a:chOff x="5485122" y="2150400"/>
            <a:chExt cx="1697002" cy="3103701"/>
          </a:xfrm>
        </p:grpSpPr>
        <p:pic>
          <p:nvPicPr>
            <p:cNvPr id="17" name="그림 16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9FE5DE4-A8E2-AA17-CDFB-38C9E5E2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150400"/>
              <a:ext cx="403895" cy="40389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6FEF3C-C599-3935-EC9F-69C15DD09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0981" y="3931907"/>
              <a:ext cx="281964" cy="28958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554EC9-3D89-9CFF-F3B1-AAED1068F405}"/>
                </a:ext>
              </a:extLst>
            </p:cNvPr>
            <p:cNvSpPr txBox="1"/>
            <p:nvPr/>
          </p:nvSpPr>
          <p:spPr>
            <a:xfrm>
              <a:off x="5890295" y="2150400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App</a:t>
              </a:r>
              <a:endParaRPr lang="ko-KR" altLang="en-US" dirty="0"/>
            </a:p>
          </p:txBody>
        </p:sp>
        <p:pic>
          <p:nvPicPr>
            <p:cNvPr id="23" name="그림 22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F96A7E9A-028E-E9B6-A99D-D8FEAB0D9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412832"/>
              <a:ext cx="403895" cy="4038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E4E0D5-20FA-F7E1-326F-BD3417F53401}"/>
                </a:ext>
              </a:extLst>
            </p:cNvPr>
            <p:cNvSpPr txBox="1"/>
            <p:nvPr/>
          </p:nvSpPr>
          <p:spPr>
            <a:xfrm>
              <a:off x="5890295" y="3412832"/>
              <a:ext cx="12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Component</a:t>
              </a:r>
              <a:endParaRPr lang="ko-KR" altLang="en-US" dirty="0"/>
            </a:p>
          </p:txBody>
        </p:sp>
        <p:pic>
          <p:nvPicPr>
            <p:cNvPr id="25" name="그림 24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5D852C0-2429-D52B-56AC-087B88D2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122" y="4391549"/>
              <a:ext cx="403895" cy="4038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5E086F-FA2C-709B-CE98-F1098CBF1186}"/>
                </a:ext>
              </a:extLst>
            </p:cNvPr>
            <p:cNvSpPr txBox="1"/>
            <p:nvPr/>
          </p:nvSpPr>
          <p:spPr>
            <a:xfrm>
              <a:off x="5889017" y="4391549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Styles</a:t>
              </a:r>
              <a:endParaRPr lang="ko-KR" altLang="en-US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65C28C-E366-F547-2844-496CD9B79F16}"/>
                </a:ext>
              </a:extLst>
            </p:cNvPr>
            <p:cNvCxnSpPr>
              <a:cxnSpLocks/>
            </p:cNvCxnSpPr>
            <p:nvPr/>
          </p:nvCxnSpPr>
          <p:spPr>
            <a:xfrm>
              <a:off x="5661694" y="3826168"/>
              <a:ext cx="0" cy="2505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05B6A1F-783A-7E78-024D-C11CCE556D6D}"/>
                </a:ext>
              </a:extLst>
            </p:cNvPr>
            <p:cNvCxnSpPr>
              <a:cxnSpLocks/>
            </p:cNvCxnSpPr>
            <p:nvPr/>
          </p:nvCxnSpPr>
          <p:spPr>
            <a:xfrm>
              <a:off x="5661694" y="4076700"/>
              <a:ext cx="45720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F2B77DA-C983-B839-4E6D-7C1E51223381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16" y="2566446"/>
              <a:ext cx="0" cy="5958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699E276-46F7-CE68-23EE-292FC87C7EA6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16" y="2816978"/>
              <a:ext cx="45720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B5B78B0-0911-B8AB-9B6E-490A41A52583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16" y="3139096"/>
              <a:ext cx="45720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3E53561B-3DDF-F156-C4AC-A534665D4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03" y="2672185"/>
              <a:ext cx="289585" cy="289585"/>
            </a:xfrm>
            <a:prstGeom prst="rect">
              <a:avLst/>
            </a:prstGeom>
          </p:spPr>
        </p:pic>
        <p:pic>
          <p:nvPicPr>
            <p:cNvPr id="45" name="그림 44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1A753E7C-8DC0-F337-4DC6-C3EB6284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03" y="2994303"/>
              <a:ext cx="289585" cy="28958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4074CD-2D92-873B-0EBE-AA9ABEFFF706}"/>
                </a:ext>
              </a:extLst>
            </p:cNvPr>
            <p:cNvSpPr txBox="1"/>
            <p:nvPr/>
          </p:nvSpPr>
          <p:spPr>
            <a:xfrm>
              <a:off x="6459288" y="2655394"/>
              <a:ext cx="5870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Main</a:t>
              </a:r>
              <a:endParaRPr lang="ko-KR" altLang="en-US" sz="15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69D3A0-EC76-01AD-6288-F52B7F223487}"/>
                </a:ext>
              </a:extLst>
            </p:cNvPr>
            <p:cNvSpPr txBox="1"/>
            <p:nvPr/>
          </p:nvSpPr>
          <p:spPr>
            <a:xfrm>
              <a:off x="6451667" y="3000717"/>
              <a:ext cx="72487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Veiwer</a:t>
              </a:r>
              <a:endParaRPr lang="ko-KR" altLang="en-US" sz="1500" dirty="0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45F69D8-D764-50BF-1DEB-328840E8B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703" y="4930936"/>
              <a:ext cx="281964" cy="289585"/>
            </a:xfrm>
            <a:prstGeom prst="rect">
              <a:avLst/>
            </a:prstGeom>
          </p:spPr>
        </p:pic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4A8A49E-D353-779B-5731-8964CED2C5D9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16" y="4825197"/>
              <a:ext cx="0" cy="2505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C2D9592-23EF-B0BC-6FD2-8F0B05CCB301}"/>
                </a:ext>
              </a:extLst>
            </p:cNvPr>
            <p:cNvCxnSpPr>
              <a:cxnSpLocks/>
            </p:cNvCxnSpPr>
            <p:nvPr/>
          </p:nvCxnSpPr>
          <p:spPr>
            <a:xfrm>
              <a:off x="5660416" y="5075729"/>
              <a:ext cx="45720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717F5B-5F81-742A-6E98-A833D82B1740}"/>
                </a:ext>
              </a:extLst>
            </p:cNvPr>
            <p:cNvSpPr txBox="1"/>
            <p:nvPr/>
          </p:nvSpPr>
          <p:spPr>
            <a:xfrm>
              <a:off x="6451667" y="3935429"/>
              <a:ext cx="3289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…</a:t>
              </a:r>
              <a:endParaRPr lang="ko-KR" altLang="en-US" sz="15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7AA690-3D9D-3CAE-AC83-C20EA174372B}"/>
                </a:ext>
              </a:extLst>
            </p:cNvPr>
            <p:cNvSpPr txBox="1"/>
            <p:nvPr/>
          </p:nvSpPr>
          <p:spPr>
            <a:xfrm>
              <a:off x="6451667" y="4930936"/>
              <a:ext cx="3289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…</a:t>
              </a:r>
              <a:endParaRPr lang="ko-KR" altLang="en-US" sz="1500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F597789-7ACC-43CA-C177-B584FEBE8C79}"/>
              </a:ext>
            </a:extLst>
          </p:cNvPr>
          <p:cNvGrpSpPr/>
          <p:nvPr/>
        </p:nvGrpSpPr>
        <p:grpSpPr>
          <a:xfrm>
            <a:off x="5011804" y="6683662"/>
            <a:ext cx="1353381" cy="2558476"/>
            <a:chOff x="5009643" y="6956274"/>
            <a:chExt cx="1353381" cy="2558476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F5E01E9-3E60-7694-2EB1-2BCD8A7C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6780" y="8192556"/>
              <a:ext cx="281964" cy="28958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F36300-50E1-CCB5-1226-7BE7A5CEF431}"/>
                </a:ext>
              </a:extLst>
            </p:cNvPr>
            <p:cNvSpPr txBox="1"/>
            <p:nvPr/>
          </p:nvSpPr>
          <p:spPr>
            <a:xfrm>
              <a:off x="5414816" y="6977717"/>
              <a:ext cx="936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main.py</a:t>
              </a:r>
              <a:endParaRPr lang="ko-KR" altLang="en-US" dirty="0"/>
            </a:p>
          </p:txBody>
        </p:sp>
        <p:pic>
          <p:nvPicPr>
            <p:cNvPr id="58" name="그림 57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2817E36-C43E-3E00-532C-27D3264D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199" y="7673481"/>
              <a:ext cx="403895" cy="40389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C6AD5A-E292-ED85-731C-6C5E4A40319F}"/>
                </a:ext>
              </a:extLst>
            </p:cNvPr>
            <p:cNvSpPr txBox="1"/>
            <p:nvPr/>
          </p:nvSpPr>
          <p:spPr>
            <a:xfrm>
              <a:off x="5416094" y="7673481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Routers</a:t>
              </a:r>
              <a:endParaRPr lang="ko-KR" altLang="en-US" dirty="0"/>
            </a:p>
          </p:txBody>
        </p:sp>
        <p:pic>
          <p:nvPicPr>
            <p:cNvPr id="60" name="그림 59" descr="디자인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67C9E6B1-F3B1-72E3-1C5A-A197BCEE4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921" y="8652198"/>
              <a:ext cx="403895" cy="403895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615A7E-2EC9-F275-DC6D-A74AACC30979}"/>
                </a:ext>
              </a:extLst>
            </p:cNvPr>
            <p:cNvSpPr txBox="1"/>
            <p:nvPr/>
          </p:nvSpPr>
          <p:spPr>
            <a:xfrm>
              <a:off x="5414816" y="8652198"/>
              <a:ext cx="9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Services</a:t>
              </a:r>
              <a:endParaRPr lang="ko-KR" altLang="en-US" dirty="0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50C0B3C-4845-E49F-2B4F-62D9B1EEAA63}"/>
                </a:ext>
              </a:extLst>
            </p:cNvPr>
            <p:cNvCxnSpPr>
              <a:cxnSpLocks/>
            </p:cNvCxnSpPr>
            <p:nvPr/>
          </p:nvCxnSpPr>
          <p:spPr>
            <a:xfrm>
              <a:off x="5187493" y="8086817"/>
              <a:ext cx="0" cy="2505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92F937F-AAD0-7C6F-9BAD-8A558360CA74}"/>
                </a:ext>
              </a:extLst>
            </p:cNvPr>
            <p:cNvCxnSpPr>
              <a:cxnSpLocks/>
            </p:cNvCxnSpPr>
            <p:nvPr/>
          </p:nvCxnSpPr>
          <p:spPr>
            <a:xfrm>
              <a:off x="5187493" y="8337349"/>
              <a:ext cx="45720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F6EF3FAC-505A-3BDD-ED3A-A908E1DD7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5502" y="9191585"/>
              <a:ext cx="281964" cy="289585"/>
            </a:xfrm>
            <a:prstGeom prst="rect">
              <a:avLst/>
            </a:prstGeom>
          </p:spPr>
        </p:pic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DB32240-D50A-FDB9-44D0-D50281ADC9CD}"/>
                </a:ext>
              </a:extLst>
            </p:cNvPr>
            <p:cNvCxnSpPr>
              <a:cxnSpLocks/>
            </p:cNvCxnSpPr>
            <p:nvPr/>
          </p:nvCxnSpPr>
          <p:spPr>
            <a:xfrm>
              <a:off x="5186215" y="9085846"/>
              <a:ext cx="0" cy="25053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2C2E537-D43C-B496-747F-BB396FD2151E}"/>
                </a:ext>
              </a:extLst>
            </p:cNvPr>
            <p:cNvCxnSpPr>
              <a:cxnSpLocks/>
            </p:cNvCxnSpPr>
            <p:nvPr/>
          </p:nvCxnSpPr>
          <p:spPr>
            <a:xfrm>
              <a:off x="5186215" y="9336378"/>
              <a:ext cx="45720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B87C1BD-B587-2AD8-ED17-4DE491E2718D}"/>
                </a:ext>
              </a:extLst>
            </p:cNvPr>
            <p:cNvSpPr txBox="1"/>
            <p:nvPr/>
          </p:nvSpPr>
          <p:spPr>
            <a:xfrm>
              <a:off x="5977466" y="8196078"/>
              <a:ext cx="3289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…</a:t>
              </a:r>
              <a:endParaRPr lang="ko-KR" altLang="en-US" sz="15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4017F6C-C861-D6B0-459F-19FC14272A68}"/>
                </a:ext>
              </a:extLst>
            </p:cNvPr>
            <p:cNvSpPr txBox="1"/>
            <p:nvPr/>
          </p:nvSpPr>
          <p:spPr>
            <a:xfrm>
              <a:off x="5977466" y="9191585"/>
              <a:ext cx="3289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…</a:t>
              </a:r>
              <a:endParaRPr lang="ko-KR" altLang="en-US" sz="1500" dirty="0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F4918A4-FC69-DD2B-56C9-268C2751A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643" y="6956274"/>
              <a:ext cx="393265" cy="403895"/>
            </a:xfrm>
            <a:prstGeom prst="rect">
              <a:avLst/>
            </a:prstGeom>
          </p:spPr>
        </p:pic>
      </p:grpSp>
      <p:sp>
        <p:nvSpPr>
          <p:cNvPr id="85" name="TextBox 6">
            <a:extLst>
              <a:ext uri="{FF2B5EF4-FFF2-40B4-BE49-F238E27FC236}">
                <a16:creationId xmlns:a16="http://schemas.microsoft.com/office/drawing/2014/main" id="{F50650CF-7D73-2F96-DC9E-6D3EA9E285F5}"/>
              </a:ext>
            </a:extLst>
          </p:cNvPr>
          <p:cNvSpPr txBox="1"/>
          <p:nvPr/>
        </p:nvSpPr>
        <p:spPr>
          <a:xfrm>
            <a:off x="9817100" y="3354318"/>
            <a:ext cx="6896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0000"/>
              </a:lnSpc>
            </a:pPr>
            <a:r>
              <a:rPr lang="ko-KR" altLang="en-US" sz="1800" b="0" i="0" u="none" strike="noStrike" spc="-100" dirty="0">
                <a:solidFill>
                  <a:srgbClr val="1C2F69"/>
                </a:solidFill>
                <a:ea typeface="Gmarket Sans Medium"/>
              </a:rPr>
              <a:t>폴더 구조 기반의 간편한 라우팅</a:t>
            </a:r>
            <a:endParaRPr lang="en-US" sz="1800" b="0" i="0" u="none" strike="noStrike" spc="-100" dirty="0">
              <a:solidFill>
                <a:srgbClr val="1C2F69"/>
              </a:solidFill>
              <a:ea typeface="Gmarket Sans Medium"/>
            </a:endParaRPr>
          </a:p>
        </p:txBody>
      </p:sp>
      <p:sp>
        <p:nvSpPr>
          <p:cNvPr id="86" name="TextBox 10">
            <a:extLst>
              <a:ext uri="{FF2B5EF4-FFF2-40B4-BE49-F238E27FC236}">
                <a16:creationId xmlns:a16="http://schemas.microsoft.com/office/drawing/2014/main" id="{1D88DD07-9B0B-1A03-0986-DF1C37B7F882}"/>
              </a:ext>
            </a:extLst>
          </p:cNvPr>
          <p:cNvSpPr txBox="1"/>
          <p:nvPr/>
        </p:nvSpPr>
        <p:spPr>
          <a:xfrm>
            <a:off x="9817100" y="2732018"/>
            <a:ext cx="4216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5000"/>
              </a:lnSpc>
            </a:pPr>
            <a:r>
              <a:rPr lang="en-US" sz="2600" b="1" i="0" u="none" strike="noStrike" spc="-100" dirty="0">
                <a:ea typeface="Gmarket Sans Bold"/>
              </a:rPr>
              <a:t>NEXT.js</a:t>
            </a:r>
          </a:p>
        </p:txBody>
      </p:sp>
      <p:pic>
        <p:nvPicPr>
          <p:cNvPr id="87" name="Picture 11">
            <a:extLst>
              <a:ext uri="{FF2B5EF4-FFF2-40B4-BE49-F238E27FC236}">
                <a16:creationId xmlns:a16="http://schemas.microsoft.com/office/drawing/2014/main" id="{64677210-5B58-CCF3-5B80-BB0214D09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427218"/>
            <a:ext cx="635000" cy="2667000"/>
          </a:xfrm>
          <a:prstGeom prst="rect">
            <a:avLst/>
          </a:prstGeom>
        </p:spPr>
      </p:pic>
      <p:pic>
        <p:nvPicPr>
          <p:cNvPr id="88" name="Picture 12">
            <a:extLst>
              <a:ext uri="{FF2B5EF4-FFF2-40B4-BE49-F238E27FC236}">
                <a16:creationId xmlns:a16="http://schemas.microsoft.com/office/drawing/2014/main" id="{71DD27CE-2858-D71E-281D-79E5468C0C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95700" y="2427218"/>
            <a:ext cx="635000" cy="2667000"/>
          </a:xfrm>
          <a:prstGeom prst="rect">
            <a:avLst/>
          </a:prstGeom>
        </p:spPr>
      </p:pic>
      <p:sp>
        <p:nvSpPr>
          <p:cNvPr id="89" name="TextBox 13">
            <a:extLst>
              <a:ext uri="{FF2B5EF4-FFF2-40B4-BE49-F238E27FC236}">
                <a16:creationId xmlns:a16="http://schemas.microsoft.com/office/drawing/2014/main" id="{3389FB36-60FE-314F-51F3-999117BF4A57}"/>
              </a:ext>
            </a:extLst>
          </p:cNvPr>
          <p:cNvSpPr txBox="1"/>
          <p:nvPr/>
        </p:nvSpPr>
        <p:spPr>
          <a:xfrm>
            <a:off x="9817100" y="6923018"/>
            <a:ext cx="68961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0000"/>
              </a:lnSpc>
            </a:pPr>
            <a:r>
              <a:rPr lang="ko-KR" altLang="en-US" dirty="0"/>
              <a:t>각 구성 요소를 독립적으로 확장</a:t>
            </a:r>
            <a:endParaRPr lang="en-US" altLang="ko-KR" dirty="0"/>
          </a:p>
          <a:p>
            <a:pPr lvl="0" algn="l">
              <a:lnSpc>
                <a:spcPct val="160000"/>
              </a:lnSpc>
            </a:pPr>
            <a:r>
              <a:rPr lang="ko-KR" altLang="en-US" dirty="0"/>
              <a:t>서버의 부담이 큰 서비스를 </a:t>
            </a:r>
            <a:r>
              <a:rPr lang="en-US" altLang="ko-KR" dirty="0"/>
              <a:t>API </a:t>
            </a:r>
            <a:r>
              <a:rPr lang="ko-KR" altLang="en-US" dirty="0"/>
              <a:t>형태로 분리</a:t>
            </a:r>
            <a:endParaRPr lang="en-US" altLang="ko-KR" dirty="0"/>
          </a:p>
          <a:p>
            <a:pPr lvl="0" algn="l">
              <a:lnSpc>
                <a:spcPct val="160000"/>
              </a:lnSpc>
            </a:pPr>
            <a:endParaRPr lang="en-US" altLang="ko-KR" sz="1800" b="0" i="0" u="none" strike="noStrike" spc="-100" dirty="0">
              <a:solidFill>
                <a:srgbClr val="1C2F69"/>
              </a:solidFill>
              <a:ea typeface="Gmarket Sans Medium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83460481-D4A5-2087-6709-DC904592791B}"/>
              </a:ext>
            </a:extLst>
          </p:cNvPr>
          <p:cNvSpPr txBox="1"/>
          <p:nvPr/>
        </p:nvSpPr>
        <p:spPr>
          <a:xfrm>
            <a:off x="9817100" y="6300718"/>
            <a:ext cx="4889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5000"/>
              </a:lnSpc>
            </a:pPr>
            <a:r>
              <a:rPr lang="ko-KR" altLang="en-US" sz="2600" b="1" i="0" u="none" strike="noStrike" spc="-100" dirty="0">
                <a:ea typeface="Gmarket Sans Bold"/>
              </a:rPr>
              <a:t>클라이언트 </a:t>
            </a:r>
            <a:r>
              <a:rPr lang="en-US" altLang="ko-KR" sz="2600" b="1" i="0" u="none" strike="noStrike" spc="-100" dirty="0">
                <a:ea typeface="Gmarket Sans Bold"/>
              </a:rPr>
              <a:t>/ </a:t>
            </a:r>
            <a:r>
              <a:rPr lang="ko-KR" altLang="en-US" sz="2600" b="1" i="0" u="none" strike="noStrike" spc="-100" dirty="0">
                <a:ea typeface="Gmarket Sans Bold"/>
              </a:rPr>
              <a:t>모델 서비스</a:t>
            </a:r>
            <a:r>
              <a:rPr lang="en-US" altLang="ko-KR" sz="2600" b="1" i="0" u="none" strike="noStrike" spc="-100" dirty="0">
                <a:ea typeface="Gmarket Sans Bold"/>
              </a:rPr>
              <a:t> </a:t>
            </a:r>
            <a:r>
              <a:rPr lang="ko-KR" altLang="en-US" sz="2600" b="1" i="0" u="none" strike="noStrike" spc="-100" dirty="0">
                <a:ea typeface="Gmarket Sans Bold"/>
              </a:rPr>
              <a:t>서버 분리 </a:t>
            </a:r>
            <a:endParaRPr lang="en-US" sz="2600" b="1" i="0" u="none" strike="noStrike" spc="-100" dirty="0">
              <a:ea typeface="Gmarket Sans Bold"/>
            </a:endParaRPr>
          </a:p>
        </p:txBody>
      </p:sp>
      <p:pic>
        <p:nvPicPr>
          <p:cNvPr id="91" name="Picture 15">
            <a:extLst>
              <a:ext uri="{FF2B5EF4-FFF2-40B4-BE49-F238E27FC236}">
                <a16:creationId xmlns:a16="http://schemas.microsoft.com/office/drawing/2014/main" id="{F5990C3D-D90A-1988-BB8D-A23CCBCD81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5995918"/>
            <a:ext cx="635000" cy="2667000"/>
          </a:xfrm>
          <a:prstGeom prst="rect">
            <a:avLst/>
          </a:prstGeom>
        </p:spPr>
      </p:pic>
      <p:pic>
        <p:nvPicPr>
          <p:cNvPr id="92" name="Picture 16">
            <a:extLst>
              <a:ext uri="{FF2B5EF4-FFF2-40B4-BE49-F238E27FC236}">
                <a16:creationId xmlns:a16="http://schemas.microsoft.com/office/drawing/2014/main" id="{786A6793-B578-5ABB-52CD-3894C1C7BA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95700" y="5995918"/>
            <a:ext cx="635000" cy="2667000"/>
          </a:xfrm>
          <a:prstGeom prst="rect">
            <a:avLst/>
          </a:prstGeom>
        </p:spPr>
      </p:pic>
      <p:sp>
        <p:nvSpPr>
          <p:cNvPr id="93" name="TextBox 6">
            <a:extLst>
              <a:ext uri="{FF2B5EF4-FFF2-40B4-BE49-F238E27FC236}">
                <a16:creationId xmlns:a16="http://schemas.microsoft.com/office/drawing/2014/main" id="{E9190A15-4D70-92AF-CA87-E7DFC0831227}"/>
              </a:ext>
            </a:extLst>
          </p:cNvPr>
          <p:cNvSpPr txBox="1"/>
          <p:nvPr/>
        </p:nvSpPr>
        <p:spPr>
          <a:xfrm>
            <a:off x="9817100" y="4379310"/>
            <a:ext cx="68961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0000"/>
              </a:lnSpc>
            </a:pPr>
            <a:r>
              <a:rPr lang="ko-KR" altLang="en-US" sz="1800" b="0" i="0" u="none" strike="noStrike" spc="-100" dirty="0">
                <a:solidFill>
                  <a:srgbClr val="1C2F69"/>
                </a:solidFill>
                <a:ea typeface="Gmarket Sans Medium"/>
              </a:rPr>
              <a:t>경량 프레임워크와 </a:t>
            </a:r>
            <a:r>
              <a:rPr lang="ko-KR" altLang="en-US" sz="1800" b="0" i="0" u="none" strike="noStrike" spc="-100" dirty="0" err="1">
                <a:solidFill>
                  <a:srgbClr val="1C2F69"/>
                </a:solidFill>
                <a:ea typeface="Gmarket Sans Medium"/>
              </a:rPr>
              <a:t>파이썬의</a:t>
            </a:r>
            <a:r>
              <a:rPr lang="ko-KR" altLang="en-US" sz="1800" b="0" i="0" u="none" strike="noStrike" spc="-100" dirty="0">
                <a:solidFill>
                  <a:srgbClr val="1C2F69"/>
                </a:solidFill>
                <a:ea typeface="Gmarket Sans Medium"/>
              </a:rPr>
              <a:t> 풍부한 라이브러리</a:t>
            </a:r>
            <a:endParaRPr lang="en-US" sz="1800" b="0" i="0" u="none" strike="noStrike" spc="-100" dirty="0">
              <a:solidFill>
                <a:srgbClr val="1C2F69"/>
              </a:solidFill>
              <a:ea typeface="Gmarket Sans Medium"/>
            </a:endParaRPr>
          </a:p>
        </p:txBody>
      </p:sp>
      <p:sp>
        <p:nvSpPr>
          <p:cNvPr id="94" name="TextBox 10">
            <a:extLst>
              <a:ext uri="{FF2B5EF4-FFF2-40B4-BE49-F238E27FC236}">
                <a16:creationId xmlns:a16="http://schemas.microsoft.com/office/drawing/2014/main" id="{29F3D6E7-9891-E7B3-5494-70FA7CD6D240}"/>
              </a:ext>
            </a:extLst>
          </p:cNvPr>
          <p:cNvSpPr txBox="1"/>
          <p:nvPr/>
        </p:nvSpPr>
        <p:spPr>
          <a:xfrm>
            <a:off x="9817100" y="3757010"/>
            <a:ext cx="4216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5000"/>
              </a:lnSpc>
            </a:pPr>
            <a:r>
              <a:rPr lang="en-US" sz="2600" b="1" i="0" u="none" strike="noStrike" spc="-100" dirty="0" err="1">
                <a:ea typeface="Gmarket Sans Bold"/>
              </a:rPr>
              <a:t>Fast</a:t>
            </a:r>
            <a:r>
              <a:rPr lang="en-US" sz="2600" b="1" spc="-100" dirty="0" err="1">
                <a:ea typeface="Gmarket Sans Bold"/>
              </a:rPr>
              <a:t>A</a:t>
            </a:r>
            <a:r>
              <a:rPr lang="en-US" sz="2600" b="1" i="0" u="none" strike="noStrike" spc="-100" dirty="0" err="1">
                <a:ea typeface="Gmarket Sans Bold"/>
              </a:rPr>
              <a:t>pi</a:t>
            </a:r>
            <a:endParaRPr lang="en-US" sz="2600" b="1" i="0" u="none" strike="noStrike" spc="-100" dirty="0">
              <a:ea typeface="Gmarket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8359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699C42F-A5C3-3254-BE44-47C49F2AEBB4}"/>
              </a:ext>
            </a:extLst>
          </p:cNvPr>
          <p:cNvGrpSpPr/>
          <p:nvPr/>
        </p:nvGrpSpPr>
        <p:grpSpPr>
          <a:xfrm>
            <a:off x="3977135" y="2705100"/>
            <a:ext cx="11476729" cy="5922818"/>
            <a:chOff x="864850" y="521365"/>
            <a:chExt cx="10761459" cy="523701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520400-C560-2EB0-6EF4-FAD56B82364E}"/>
                </a:ext>
              </a:extLst>
            </p:cNvPr>
            <p:cNvSpPr/>
            <p:nvPr/>
          </p:nvSpPr>
          <p:spPr>
            <a:xfrm>
              <a:off x="2000815" y="521365"/>
              <a:ext cx="2946385" cy="52370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82671E-00CA-3B2A-96F5-83A03DDBF315}"/>
                </a:ext>
              </a:extLst>
            </p:cNvPr>
            <p:cNvGrpSpPr/>
            <p:nvPr/>
          </p:nvGrpSpPr>
          <p:grpSpPr>
            <a:xfrm>
              <a:off x="1062084" y="1643091"/>
              <a:ext cx="415637" cy="765465"/>
              <a:chOff x="1163781" y="1237672"/>
              <a:chExt cx="415637" cy="765465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4B54FEC-12DC-08C6-D96E-1A3718CD9A6D}"/>
                  </a:ext>
                </a:extLst>
              </p:cNvPr>
              <p:cNvSpPr/>
              <p:nvPr/>
            </p:nvSpPr>
            <p:spPr>
              <a:xfrm>
                <a:off x="1228436" y="1237672"/>
                <a:ext cx="295564" cy="2955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FB05EAA-36EC-EB32-1F7C-89D55315C1BE}"/>
                  </a:ext>
                </a:extLst>
              </p:cNvPr>
              <p:cNvCxnSpPr>
                <a:cxnSpLocks/>
                <a:stCxn id="31" idx="4"/>
              </p:cNvCxnSpPr>
              <p:nvPr/>
            </p:nvCxnSpPr>
            <p:spPr>
              <a:xfrm>
                <a:off x="1376218" y="1533236"/>
                <a:ext cx="0" cy="30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2FA11E73-4B5A-B3AE-4EBA-EA645C0DE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3781" y="1671781"/>
                <a:ext cx="4156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B941744B-8B7E-CFFB-B106-4FAAF8D0DE24}"/>
                  </a:ext>
                </a:extLst>
              </p:cNvPr>
              <p:cNvCxnSpPr/>
              <p:nvPr/>
            </p:nvCxnSpPr>
            <p:spPr>
              <a:xfrm flipH="1">
                <a:off x="1228436" y="1836882"/>
                <a:ext cx="147782" cy="166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123FF35-86CA-B745-D67A-B52C66822C2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80837" y="1825337"/>
                <a:ext cx="147782" cy="166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4182DC2-0921-848C-B43C-D55FA9014C26}"/>
                </a:ext>
              </a:extLst>
            </p:cNvPr>
            <p:cNvGrpSpPr/>
            <p:nvPr/>
          </p:nvGrpSpPr>
          <p:grpSpPr>
            <a:xfrm>
              <a:off x="1091607" y="4398067"/>
              <a:ext cx="415637" cy="765465"/>
              <a:chOff x="1163781" y="1237672"/>
              <a:chExt cx="415637" cy="765465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5B2ECB6C-0440-087B-F884-42B88E5ABD74}"/>
                  </a:ext>
                </a:extLst>
              </p:cNvPr>
              <p:cNvSpPr/>
              <p:nvPr/>
            </p:nvSpPr>
            <p:spPr>
              <a:xfrm>
                <a:off x="1228436" y="1237672"/>
                <a:ext cx="295564" cy="2955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882FB0D9-585E-E161-2A4E-93175791D443}"/>
                  </a:ext>
                </a:extLst>
              </p:cNvPr>
              <p:cNvCxnSpPr>
                <a:cxnSpLocks/>
                <a:stCxn id="26" idx="4"/>
              </p:cNvCxnSpPr>
              <p:nvPr/>
            </p:nvCxnSpPr>
            <p:spPr>
              <a:xfrm>
                <a:off x="1376218" y="1533236"/>
                <a:ext cx="0" cy="30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D59F5A6-4BF1-85FD-67B3-2814EFA13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3781" y="1671781"/>
                <a:ext cx="4156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E529F8D-28A6-F393-E4FB-D8EC5D41F288}"/>
                  </a:ext>
                </a:extLst>
              </p:cNvPr>
              <p:cNvCxnSpPr/>
              <p:nvPr/>
            </p:nvCxnSpPr>
            <p:spPr>
              <a:xfrm flipH="1">
                <a:off x="1228436" y="1836882"/>
                <a:ext cx="147782" cy="166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6911BE90-20BE-B57E-9DF4-5C4C4EED239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80837" y="1825337"/>
                <a:ext cx="147782" cy="1662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A60831-5D2D-38BD-1208-902A176D4A33}"/>
                </a:ext>
              </a:extLst>
            </p:cNvPr>
            <p:cNvSpPr txBox="1"/>
            <p:nvPr/>
          </p:nvSpPr>
          <p:spPr>
            <a:xfrm>
              <a:off x="944332" y="1276587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User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38053A-D681-458F-998E-C9A35FED6468}"/>
                </a:ext>
              </a:extLst>
            </p:cNvPr>
            <p:cNvSpPr txBox="1"/>
            <p:nvPr/>
          </p:nvSpPr>
          <p:spPr>
            <a:xfrm>
              <a:off x="864850" y="4028735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Admin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D82015F-321D-A81A-530A-AAF008B93069}"/>
                </a:ext>
              </a:extLst>
            </p:cNvPr>
            <p:cNvSpPr/>
            <p:nvPr/>
          </p:nvSpPr>
          <p:spPr>
            <a:xfrm>
              <a:off x="2634636" y="806513"/>
              <a:ext cx="1678745" cy="7267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Register / Login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F2A06C0-03DB-9CC7-7F79-333AC43B3C01}"/>
                </a:ext>
              </a:extLst>
            </p:cNvPr>
            <p:cNvSpPr/>
            <p:nvPr/>
          </p:nvSpPr>
          <p:spPr>
            <a:xfrm>
              <a:off x="2725864" y="1609832"/>
              <a:ext cx="1496288" cy="7267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Upload Paper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F0A1A9-E15A-74D5-6780-3687DD9D80D7}"/>
                </a:ext>
              </a:extLst>
            </p:cNvPr>
            <p:cNvSpPr/>
            <p:nvPr/>
          </p:nvSpPr>
          <p:spPr>
            <a:xfrm>
              <a:off x="2725864" y="3882981"/>
              <a:ext cx="1496288" cy="7267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Manage User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87EB80-EB6D-13A9-96C8-62CD4B16851B}"/>
                </a:ext>
              </a:extLst>
            </p:cNvPr>
            <p:cNvSpPr/>
            <p:nvPr/>
          </p:nvSpPr>
          <p:spPr>
            <a:xfrm>
              <a:off x="2725864" y="2413151"/>
              <a:ext cx="1496288" cy="7267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View Paper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E0148D8-5123-DF26-3D8F-404D2F923788}"/>
                </a:ext>
              </a:extLst>
            </p:cNvPr>
            <p:cNvSpPr/>
            <p:nvPr/>
          </p:nvSpPr>
          <p:spPr>
            <a:xfrm>
              <a:off x="2725864" y="4686300"/>
              <a:ext cx="1496288" cy="7267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Manage File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2E6FB6E-5E15-45F5-813B-3EA33D6E057B}"/>
                </a:ext>
              </a:extLst>
            </p:cNvPr>
            <p:cNvSpPr/>
            <p:nvPr/>
          </p:nvSpPr>
          <p:spPr>
            <a:xfrm>
              <a:off x="5776204" y="2374730"/>
              <a:ext cx="1834559" cy="8035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&lt;&lt;AI system&gt;&gt;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BA7FA79-8F55-0B9F-539C-C77182219AA2}"/>
                </a:ext>
              </a:extLst>
            </p:cNvPr>
            <p:cNvSpPr/>
            <p:nvPr/>
          </p:nvSpPr>
          <p:spPr>
            <a:xfrm>
              <a:off x="7947892" y="1648007"/>
              <a:ext cx="1496288" cy="7267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Analyze Paper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D38520-3AB7-C0A2-CEC3-FB5A163EC5D4}"/>
                </a:ext>
              </a:extLst>
            </p:cNvPr>
            <p:cNvSpPr/>
            <p:nvPr/>
          </p:nvSpPr>
          <p:spPr>
            <a:xfrm>
              <a:off x="9715518" y="1643091"/>
              <a:ext cx="1910791" cy="7267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Summarize Paper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84A09A6-99AF-95F8-1656-38705CA0EC7A}"/>
                </a:ext>
              </a:extLst>
            </p:cNvPr>
            <p:cNvSpPr/>
            <p:nvPr/>
          </p:nvSpPr>
          <p:spPr>
            <a:xfrm>
              <a:off x="7947892" y="3181078"/>
              <a:ext cx="1550573" cy="7267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Translate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5E2656C-602D-1B6C-3E28-846A6E28BE1D}"/>
                </a:ext>
              </a:extLst>
            </p:cNvPr>
            <p:cNvCxnSpPr>
              <a:stCxn id="11" idx="6"/>
              <a:endCxn id="13" idx="1"/>
            </p:cNvCxnSpPr>
            <p:nvPr/>
          </p:nvCxnSpPr>
          <p:spPr>
            <a:xfrm flipV="1">
              <a:off x="4222152" y="2776512"/>
              <a:ext cx="1554052" cy="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07C0087-067A-CB27-50CE-70DFF5AD8376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1737481" y="1169875"/>
              <a:ext cx="897155" cy="4726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5014490-25C1-2B1F-C84D-36E1C29AF604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1729477" y="1973194"/>
              <a:ext cx="99638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624E7A0-51F7-149C-1CD4-3263E05CCD76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1737481" y="2259150"/>
              <a:ext cx="988383" cy="517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230F6A7-07B9-4F95-167B-767C50312C5B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691866" y="4861555"/>
              <a:ext cx="1033998" cy="1881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A656C84-A081-E589-AC48-0D5841D9C27A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1691866" y="4246343"/>
              <a:ext cx="1033998" cy="2845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4FCC631-B595-09D6-D785-B84D4478C3B3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7610763" y="2268304"/>
              <a:ext cx="556255" cy="3934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757C35C-CD01-7C3E-C6B7-18121D8A692D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7610763" y="2894067"/>
              <a:ext cx="564205" cy="3934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1945B46-DDBD-B031-BF74-81ADC9EE6AAD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9444180" y="2003269"/>
              <a:ext cx="271338" cy="3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Picture 3">
            <a:extLst>
              <a:ext uri="{FF2B5EF4-FFF2-40B4-BE49-F238E27FC236}">
                <a16:creationId xmlns:a16="http://schemas.microsoft.com/office/drawing/2014/main" id="{BF45FFDB-E949-EBAF-804E-C59D8937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CB863514-56E7-C69A-0332-7BB2F41CB480}"/>
              </a:ext>
            </a:extLst>
          </p:cNvPr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주요 기능 및 설명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849B3228-8BCF-696F-44FD-8D91F52AC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81000"/>
            <a:ext cx="863600" cy="1028700"/>
          </a:xfrm>
          <a:prstGeom prst="rect">
            <a:avLst/>
          </a:prstGeom>
        </p:spPr>
      </p:pic>
      <p:sp>
        <p:nvSpPr>
          <p:cNvPr id="39" name="TextBox 6">
            <a:extLst>
              <a:ext uri="{FF2B5EF4-FFF2-40B4-BE49-F238E27FC236}">
                <a16:creationId xmlns:a16="http://schemas.microsoft.com/office/drawing/2014/main" id="{C88E215E-F569-BBDD-5447-C95C640FD546}"/>
              </a:ext>
            </a:extLst>
          </p:cNvPr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41444857-C97F-D29C-C05D-98406607FB57}"/>
              </a:ext>
            </a:extLst>
          </p:cNvPr>
          <p:cNvSpPr txBox="1"/>
          <p:nvPr/>
        </p:nvSpPr>
        <p:spPr>
          <a:xfrm>
            <a:off x="596900" y="850900"/>
            <a:ext cx="48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3C3BAC2F-2275-0D8C-ABFD-2079344F9F83}"/>
              </a:ext>
            </a:extLst>
          </p:cNvPr>
          <p:cNvSpPr txBox="1"/>
          <p:nvPr/>
        </p:nvSpPr>
        <p:spPr>
          <a:xfrm>
            <a:off x="15151100" y="838200"/>
            <a:ext cx="271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en-US" sz="1600" b="0" i="0" u="none" strike="noStrike" spc="-100">
                <a:solidFill>
                  <a:srgbClr val="FFFFFF">
                    <a:alpha val="47843"/>
                  </a:srgbClr>
                </a:solidFill>
                <a:latin typeface="Gmarket Sans Bold"/>
              </a:rPr>
              <a:t>Education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5749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8D378C-745E-9E23-CEC7-7D74B7FA486B}"/>
              </a:ext>
            </a:extLst>
          </p:cNvPr>
          <p:cNvGrpSpPr/>
          <p:nvPr/>
        </p:nvGrpSpPr>
        <p:grpSpPr>
          <a:xfrm>
            <a:off x="596900" y="723900"/>
            <a:ext cx="482600" cy="596900"/>
            <a:chOff x="596900" y="723900"/>
            <a:chExt cx="482600" cy="596900"/>
          </a:xfrm>
        </p:grpSpPr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922A550D-091C-1437-66DC-F8ADEA80F918}"/>
                </a:ext>
              </a:extLst>
            </p:cNvPr>
            <p:cNvSpPr txBox="1"/>
            <p:nvPr/>
          </p:nvSpPr>
          <p:spPr>
            <a:xfrm>
              <a:off x="622300" y="723900"/>
              <a:ext cx="444500" cy="165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5000"/>
                </a:lnSpc>
              </a:pPr>
              <a:r>
                <a:rPr lang="en-US" sz="900" b="0" i="0" u="none" strike="noStrike" dirty="0">
                  <a:solidFill>
                    <a:srgbClr val="FFFFFF"/>
                  </a:solidFill>
                  <a:latin typeface="Gmarket Sans Bold"/>
                </a:rPr>
                <a:t>PART</a:t>
              </a: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0BA7467E-0F8D-0768-E559-A8794A80FB4C}"/>
                </a:ext>
              </a:extLst>
            </p:cNvPr>
            <p:cNvSpPr txBox="1"/>
            <p:nvPr/>
          </p:nvSpPr>
          <p:spPr>
            <a:xfrm>
              <a:off x="596900" y="850900"/>
              <a:ext cx="4826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55000"/>
                </a:lnSpc>
              </a:pPr>
              <a:r>
                <a:rPr lang="en-US" sz="2700" b="0" i="0" u="none" strike="noStrike" spc="-100" dirty="0">
                  <a:solidFill>
                    <a:srgbClr val="FFFFFF"/>
                  </a:solidFill>
                  <a:latin typeface="Gmarket Sans Bold"/>
                </a:rPr>
                <a:t>04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6EE3D2-202D-F6CE-A1CE-3CA6AB4A7938}"/>
              </a:ext>
            </a:extLst>
          </p:cNvPr>
          <p:cNvSpPr/>
          <p:nvPr/>
        </p:nvSpPr>
        <p:spPr>
          <a:xfrm>
            <a:off x="1281092" y="2168690"/>
            <a:ext cx="4328680" cy="236521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B32D6-D204-6AC5-1B62-3BE8988DACEF}"/>
              </a:ext>
            </a:extLst>
          </p:cNvPr>
          <p:cNvSpPr txBox="1"/>
          <p:nvPr/>
        </p:nvSpPr>
        <p:spPr>
          <a:xfrm>
            <a:off x="1662091" y="2562102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Gmarket Sans Medium"/>
              </a:rPr>
              <a:t>1 ) </a:t>
            </a:r>
            <a:r>
              <a:rPr lang="ko-KR" altLang="en-US" sz="3200" b="1" dirty="0">
                <a:latin typeface="Gmarket Sans Medium"/>
              </a:rPr>
              <a:t>실시간 번역</a:t>
            </a:r>
            <a:endParaRPr lang="en-US" altLang="ko-KR" sz="3200" b="1" dirty="0">
              <a:latin typeface="Gmarket Sans Medium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9AA62F-D3B4-FA27-FB94-B233613497CD}"/>
              </a:ext>
            </a:extLst>
          </p:cNvPr>
          <p:cNvSpPr/>
          <p:nvPr/>
        </p:nvSpPr>
        <p:spPr>
          <a:xfrm>
            <a:off x="6580284" y="2168690"/>
            <a:ext cx="4327200" cy="236521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58837-4D34-8F51-E231-72F874C7227E}"/>
              </a:ext>
            </a:extLst>
          </p:cNvPr>
          <p:cNvSpPr txBox="1"/>
          <p:nvPr/>
        </p:nvSpPr>
        <p:spPr>
          <a:xfrm>
            <a:off x="6987069" y="2562102"/>
            <a:ext cx="374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Gmarket Sans Medium"/>
              </a:rPr>
              <a:t>2 ) </a:t>
            </a:r>
            <a:r>
              <a:rPr lang="ko-KR" altLang="en-US" sz="3200" b="1" dirty="0">
                <a:latin typeface="Gmarket Sans Medium"/>
              </a:rPr>
              <a:t>요약</a:t>
            </a:r>
            <a:endParaRPr lang="en-US" altLang="ko-KR" sz="3200" b="1" dirty="0">
              <a:latin typeface="Gmarket Sans Medium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C36595-CFCA-01F5-EAF2-30209634FB07}"/>
              </a:ext>
            </a:extLst>
          </p:cNvPr>
          <p:cNvSpPr/>
          <p:nvPr/>
        </p:nvSpPr>
        <p:spPr>
          <a:xfrm>
            <a:off x="1184510" y="6057900"/>
            <a:ext cx="4327200" cy="2365200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31443-2A4D-30A5-CAF1-7C14F7D0658A}"/>
              </a:ext>
            </a:extLst>
          </p:cNvPr>
          <p:cNvSpPr txBox="1"/>
          <p:nvPr/>
        </p:nvSpPr>
        <p:spPr>
          <a:xfrm>
            <a:off x="1547600" y="6460384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Gmarket Sans Medium"/>
              </a:rPr>
              <a:t>3) </a:t>
            </a:r>
            <a:r>
              <a:rPr lang="ko-KR" altLang="en-US" sz="3200" b="1" dirty="0" err="1">
                <a:latin typeface="Gmarket Sans Medium"/>
              </a:rPr>
              <a:t>챕터별</a:t>
            </a:r>
            <a:r>
              <a:rPr lang="ko-KR" altLang="en-US" sz="3200" b="1" dirty="0">
                <a:latin typeface="Gmarket Sans Medium"/>
              </a:rPr>
              <a:t> 요약</a:t>
            </a:r>
            <a:r>
              <a:rPr lang="en-US" altLang="ko-KR" sz="3200" b="1" dirty="0">
                <a:latin typeface="Gmarket Sans Medium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DDCF2-F739-22A0-3EEE-6DF840C27FCC}"/>
              </a:ext>
            </a:extLst>
          </p:cNvPr>
          <p:cNvSpPr txBox="1"/>
          <p:nvPr/>
        </p:nvSpPr>
        <p:spPr>
          <a:xfrm>
            <a:off x="1692832" y="3321178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market Sans Medium"/>
              </a:rPr>
              <a:t>- block </a:t>
            </a:r>
            <a:r>
              <a:rPr lang="ko-KR" altLang="en-US" sz="2400" dirty="0">
                <a:latin typeface="Gmarket Sans Medium"/>
              </a:rPr>
              <a:t>지정</a:t>
            </a:r>
            <a:endParaRPr lang="en-US" altLang="ko-KR" sz="2400" dirty="0">
              <a:latin typeface="Gmarket Sans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BE7E6D-38DA-9645-3811-9D059EA75773}"/>
              </a:ext>
            </a:extLst>
          </p:cNvPr>
          <p:cNvSpPr txBox="1"/>
          <p:nvPr/>
        </p:nvSpPr>
        <p:spPr>
          <a:xfrm>
            <a:off x="6970399" y="330401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market Sans Medium"/>
              </a:rPr>
              <a:t>- </a:t>
            </a:r>
            <a:r>
              <a:rPr lang="ko-KR" altLang="en-US" sz="2400" dirty="0">
                <a:latin typeface="Gmarket Sans Medium"/>
              </a:rPr>
              <a:t>논문 파일 전체 요약</a:t>
            </a:r>
            <a:endParaRPr lang="en-US" altLang="ko-KR" sz="2400" dirty="0">
              <a:latin typeface="Gmarket Sans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9E2B85-30A1-1FCB-AB49-0663E87B99AD}"/>
              </a:ext>
            </a:extLst>
          </p:cNvPr>
          <p:cNvSpPr txBox="1"/>
          <p:nvPr/>
        </p:nvSpPr>
        <p:spPr>
          <a:xfrm>
            <a:off x="1592176" y="727246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market Sans Medium"/>
              </a:rPr>
              <a:t>- </a:t>
            </a:r>
            <a:r>
              <a:rPr lang="ko-KR" altLang="en-US" sz="2400" dirty="0">
                <a:latin typeface="Gmarket Sans Medium"/>
              </a:rPr>
              <a:t>챕터 분리 </a:t>
            </a:r>
            <a:r>
              <a:rPr lang="en-US" altLang="ko-KR" sz="2400" dirty="0">
                <a:latin typeface="Gmarket Sans Medium"/>
              </a:rPr>
              <a:t>-&gt; </a:t>
            </a:r>
            <a:r>
              <a:rPr lang="ko-KR" altLang="en-US" sz="2400" dirty="0">
                <a:latin typeface="Gmarket Sans Medium"/>
              </a:rPr>
              <a:t>요약</a:t>
            </a:r>
            <a:endParaRPr lang="en-US" altLang="ko-KR" sz="2400" dirty="0">
              <a:latin typeface="Gmarket Sans Medium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FA9C3AB-AE81-5DE5-8ED2-53B485A91AA6}"/>
              </a:ext>
            </a:extLst>
          </p:cNvPr>
          <p:cNvGrpSpPr/>
          <p:nvPr/>
        </p:nvGrpSpPr>
        <p:grpSpPr>
          <a:xfrm>
            <a:off x="12297218" y="6133565"/>
            <a:ext cx="4443182" cy="2365200"/>
            <a:chOff x="6558659" y="6063343"/>
            <a:chExt cx="4443182" cy="23652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71FCF95-05D1-38B3-FDDA-4899C9F085C9}"/>
                </a:ext>
              </a:extLst>
            </p:cNvPr>
            <p:cNvSpPr/>
            <p:nvPr/>
          </p:nvSpPr>
          <p:spPr>
            <a:xfrm>
              <a:off x="6558659" y="6063343"/>
              <a:ext cx="4328680" cy="236520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18B167-9EA8-B10D-00B0-409F5E6DFC3C}"/>
                </a:ext>
              </a:extLst>
            </p:cNvPr>
            <p:cNvSpPr txBox="1"/>
            <p:nvPr/>
          </p:nvSpPr>
          <p:spPr>
            <a:xfrm>
              <a:off x="6781812" y="6451313"/>
              <a:ext cx="4220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Gmarket Sans Medium"/>
                </a:rPr>
                <a:t>5) </a:t>
              </a:r>
              <a:r>
                <a:rPr lang="ko-KR" altLang="en-US" sz="3200" b="1" dirty="0">
                  <a:latin typeface="Gmarket Sans Medium"/>
                </a:rPr>
                <a:t>이미지 미리보기</a:t>
              </a:r>
              <a:r>
                <a:rPr lang="en-US" altLang="ko-KR" sz="3200" b="1" dirty="0">
                  <a:latin typeface="Gmarket Sans Medium"/>
                </a:rPr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93F3D8-8A1E-DE6F-F16B-D1E0AFCA549A}"/>
                </a:ext>
              </a:extLst>
            </p:cNvPr>
            <p:cNvSpPr txBox="1"/>
            <p:nvPr/>
          </p:nvSpPr>
          <p:spPr>
            <a:xfrm>
              <a:off x="6871554" y="7240500"/>
              <a:ext cx="3505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Gmarket Sans Medium"/>
                </a:rPr>
                <a:t>- </a:t>
              </a:r>
              <a:r>
                <a:rPr lang="ko-KR" altLang="en-US" sz="2400" dirty="0">
                  <a:latin typeface="Gmarket Sans Medium"/>
                </a:rPr>
                <a:t>논문 내 이미지 뷰어</a:t>
              </a:r>
              <a:endParaRPr lang="en-US" altLang="ko-KR" sz="2400" dirty="0">
                <a:latin typeface="Gmarket Sans Medium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52D957-BD66-ACAE-6850-1F6066291D77}"/>
              </a:ext>
            </a:extLst>
          </p:cNvPr>
          <p:cNvGrpSpPr/>
          <p:nvPr/>
        </p:nvGrpSpPr>
        <p:grpSpPr>
          <a:xfrm>
            <a:off x="6580284" y="6117485"/>
            <a:ext cx="4327200" cy="2365200"/>
            <a:chOff x="12573000" y="6057900"/>
            <a:chExt cx="4327200" cy="23652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DF2FCCD-4FB3-C1B9-4352-A4C0DD741204}"/>
                </a:ext>
              </a:extLst>
            </p:cNvPr>
            <p:cNvSpPr/>
            <p:nvPr/>
          </p:nvSpPr>
          <p:spPr>
            <a:xfrm>
              <a:off x="12573000" y="6057900"/>
              <a:ext cx="4327200" cy="2365200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87A5EA-513D-3080-132A-6C1AA5E805AB}"/>
                </a:ext>
              </a:extLst>
            </p:cNvPr>
            <p:cNvSpPr txBox="1"/>
            <p:nvPr/>
          </p:nvSpPr>
          <p:spPr>
            <a:xfrm>
              <a:off x="12780048" y="6416842"/>
              <a:ext cx="3505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Gmarket Sans Medium"/>
                </a:rPr>
                <a:t>4) </a:t>
              </a:r>
              <a:r>
                <a:rPr lang="ko-KR" altLang="en-US" sz="3200" b="1" dirty="0">
                  <a:latin typeface="Gmarket Sans Medium"/>
                </a:rPr>
                <a:t>참고문헌 요약</a:t>
              </a:r>
              <a:r>
                <a:rPr lang="en-US" altLang="ko-KR" sz="3200" b="1" dirty="0">
                  <a:latin typeface="Gmarket Sans Medium"/>
                </a:rPr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CD0732-6A8B-BC80-28CD-223282012B10}"/>
                </a:ext>
              </a:extLst>
            </p:cNvPr>
            <p:cNvSpPr txBox="1"/>
            <p:nvPr/>
          </p:nvSpPr>
          <p:spPr>
            <a:xfrm>
              <a:off x="12984000" y="7224171"/>
              <a:ext cx="3505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dirty="0">
                  <a:latin typeface="Gmarket Sans Medium"/>
                </a:rPr>
                <a:t>참고문헌 </a:t>
              </a:r>
              <a:r>
                <a:rPr lang="en-US" altLang="ko-KR" sz="2400" dirty="0">
                  <a:latin typeface="Gmarket Sans Medium"/>
                </a:rPr>
                <a:t>hyperlink</a:t>
              </a:r>
              <a:r>
                <a:rPr lang="ko-KR" altLang="en-US" sz="2400" dirty="0">
                  <a:latin typeface="Gmarket Sans Medium"/>
                </a:rPr>
                <a:t>화</a:t>
              </a:r>
              <a:endParaRPr lang="en-US" altLang="ko-KR" sz="2400" dirty="0">
                <a:latin typeface="Gmarket Sans Medium"/>
              </a:endParaRPr>
            </a:p>
            <a:p>
              <a:r>
                <a:rPr lang="en-US" altLang="ko-KR" sz="2400" dirty="0">
                  <a:latin typeface="Gmarket Sans Medium"/>
                </a:rPr>
                <a:t>      -&gt; </a:t>
              </a:r>
              <a:r>
                <a:rPr lang="ko-KR" altLang="en-US" sz="2400" dirty="0">
                  <a:latin typeface="Gmarket Sans Medium"/>
                </a:rPr>
                <a:t>요약 </a:t>
              </a:r>
              <a:r>
                <a:rPr lang="en-US" altLang="ko-KR" sz="2400" dirty="0">
                  <a:latin typeface="Gmarket Sans Medium"/>
                </a:rPr>
                <a:t>view</a:t>
              </a:r>
            </a:p>
          </p:txBody>
        </p:sp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92AC2BB5-2E5F-F8BB-EEA7-3396BE8B4B8C}"/>
              </a:ext>
            </a:extLst>
          </p:cNvPr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주요 기능 및 설명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1B15A88-949F-C671-913D-3ABCAE4E4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81000"/>
            <a:ext cx="863600" cy="102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EBF6E-A0C1-8216-5A8A-1A91436FE07E}"/>
              </a:ext>
            </a:extLst>
          </p:cNvPr>
          <p:cNvSpPr txBox="1"/>
          <p:nvPr/>
        </p:nvSpPr>
        <p:spPr>
          <a:xfrm>
            <a:off x="622300" y="64135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 dirty="0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FE9F-FABC-3FD4-4F18-62B2F2D61D15}"/>
              </a:ext>
            </a:extLst>
          </p:cNvPr>
          <p:cNvSpPr txBox="1"/>
          <p:nvPr/>
        </p:nvSpPr>
        <p:spPr>
          <a:xfrm>
            <a:off x="596900" y="768350"/>
            <a:ext cx="48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 dirty="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81956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35000"/>
            <a:ext cx="172974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2400" y="749300"/>
            <a:ext cx="359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ko-KR" altLang="en-US" sz="2500" b="0" i="0" u="none" strike="noStrike" spc="-100" dirty="0">
                <a:solidFill>
                  <a:srgbClr val="FFFFFF"/>
                </a:solidFill>
                <a:ea typeface="Gmarket Sans Bold"/>
              </a:rPr>
              <a:t>주요 기능 및 설명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81000"/>
            <a:ext cx="863600" cy="102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2300" y="723900"/>
            <a:ext cx="4445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900" b="0" i="0" u="none" strike="noStrike" dirty="0">
                <a:solidFill>
                  <a:srgbClr val="FFFFFF"/>
                </a:solidFill>
                <a:latin typeface="Gmarket Sans Bold"/>
              </a:rPr>
              <a:t>PART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850900"/>
            <a:ext cx="482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5000"/>
              </a:lnSpc>
            </a:pPr>
            <a:r>
              <a:rPr lang="en-US" sz="2700" b="0" i="0" u="none" strike="noStrike" spc="-100" dirty="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51100" y="838200"/>
            <a:ext cx="271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55000"/>
              </a:lnSpc>
            </a:pPr>
            <a:r>
              <a:rPr lang="en-US" sz="1600" b="0" i="0" u="none" strike="noStrike" spc="-100">
                <a:solidFill>
                  <a:srgbClr val="FFFFFF">
                    <a:alpha val="47843"/>
                  </a:srgbClr>
                </a:solidFill>
                <a:latin typeface="Gmarket Sans Bold"/>
              </a:rPr>
              <a:t>Education Presentation</a:t>
            </a:r>
          </a:p>
        </p:txBody>
      </p:sp>
      <p:sp>
        <p:nvSpPr>
          <p:cNvPr id="2" name="파일 서버 : 원본 및 변환 파일 저장">
            <a:extLst>
              <a:ext uri="{FF2B5EF4-FFF2-40B4-BE49-F238E27FC236}">
                <a16:creationId xmlns:a16="http://schemas.microsoft.com/office/drawing/2014/main" id="{3A737886-64D1-4F20-0FD2-0033E7B5E7CA}"/>
              </a:ext>
            </a:extLst>
          </p:cNvPr>
          <p:cNvSpPr txBox="1"/>
          <p:nvPr/>
        </p:nvSpPr>
        <p:spPr>
          <a:xfrm>
            <a:off x="1205535" y="1683971"/>
            <a:ext cx="3019414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700"/>
            </a:pPr>
            <a:r>
              <a:rPr lang="en-US" dirty="0"/>
              <a:t>1)</a:t>
            </a:r>
            <a:r>
              <a:rPr lang="ko-KR" altLang="en-US" dirty="0"/>
              <a:t> 레이아웃 분석</a:t>
            </a:r>
            <a:r>
              <a:rPr dirty="0"/>
              <a:t>	 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5F907D7-8158-1825-EEEC-760A90D21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535" y="5143500"/>
            <a:ext cx="9815403" cy="11010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F6804D-AFD9-9EF6-7EFE-4E5B12EBC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2543" y="2628900"/>
            <a:ext cx="5269922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93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664</Words>
  <Application>Microsoft Office PowerPoint</Application>
  <PresentationFormat>사용자 지정</PresentationFormat>
  <Paragraphs>155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Gmarket Sans Bold</vt:lpstr>
      <vt:lpstr>Gmarket Sans Medium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민이 박</cp:lastModifiedBy>
  <cp:revision>35</cp:revision>
  <dcterms:created xsi:type="dcterms:W3CDTF">2006-08-16T00:00:00Z</dcterms:created>
  <dcterms:modified xsi:type="dcterms:W3CDTF">2024-06-12T05:01:50Z</dcterms:modified>
  <cp:version/>
</cp:coreProperties>
</file>